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559675" cy="1069181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000000"/>
          </p15:clr>
        </p15:guide>
        <p15:guide id="2" pos="2381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28E"/>
    <a:srgbClr val="FFFFFF"/>
    <a:srgbClr val="FFF9FF"/>
    <a:srgbClr val="0699A0"/>
    <a:srgbClr val="5F497A"/>
    <a:srgbClr val="D8D2E4"/>
    <a:srgbClr val="4F81BD"/>
    <a:srgbClr val="0050A5"/>
    <a:srgbClr val="006C38"/>
    <a:srgbClr val="D8A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47" d="100"/>
          <a:sy n="47" d="100"/>
        </p:scale>
        <p:origin x="2028" y="7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0828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9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992ca2ca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1992ca2ca0c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992ca2ca0c_0_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992ca2ca0c_0_2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1992ca2ca0c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823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705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51788" y="2620953"/>
            <a:ext cx="7056102" cy="6803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343891" lvl="1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769884" y="4139049"/>
            <a:ext cx="9122690" cy="1700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694967" y="2501121"/>
            <a:ext cx="9122690" cy="4976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343891" lvl="1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343891" lvl="1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5879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71946" lvl="0" indent="-335972" algn="l">
              <a:spcBef>
                <a:spcPts val="588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940">
                <a:solidFill>
                  <a:srgbClr val="888888"/>
                </a:solidFill>
              </a:defRPr>
            </a:lvl1pPr>
            <a:lvl2pPr marL="1343891" lvl="1" indent="-335972" algn="l">
              <a:spcBef>
                <a:spcPts val="529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646">
                <a:solidFill>
                  <a:srgbClr val="888888"/>
                </a:solidFill>
              </a:defRPr>
            </a:lvl2pPr>
            <a:lvl3pPr marL="2015836" lvl="2" indent="-335972" algn="l">
              <a:spcBef>
                <a:spcPts val="47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2351">
                <a:solidFill>
                  <a:srgbClr val="888888"/>
                </a:solidFill>
              </a:defRPr>
            </a:lvl3pPr>
            <a:lvl4pPr marL="2687781" lvl="3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4pPr>
            <a:lvl5pPr marL="3359727" lvl="4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5pPr>
            <a:lvl6pPr marL="4031672" lvl="5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6pPr>
            <a:lvl7pPr marL="4703617" lvl="6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7pPr>
            <a:lvl8pPr marL="5375562" lvl="7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8pPr>
            <a:lvl9pPr marL="6047508" lvl="8" indent="-335972" algn="l"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2058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377984" y="2494758"/>
            <a:ext cx="3338856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97285" algn="l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4115"/>
            </a:lvl1pPr>
            <a:lvl2pPr marL="1343891" lvl="1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3527"/>
            </a:lvl2pPr>
            <a:lvl3pPr marL="2015836" lvl="2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646"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2646"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842835" y="2494758"/>
            <a:ext cx="3338856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97285" algn="l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4115"/>
            </a:lvl1pPr>
            <a:lvl2pPr marL="1343891" lvl="1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3527"/>
            </a:lvl2pPr>
            <a:lvl3pPr marL="2015836" lvl="2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3pPr>
            <a:lvl4pPr marL="2687781" lvl="3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646"/>
            </a:lvl4pPr>
            <a:lvl5pPr marL="3359727" lvl="4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2646"/>
            </a:lvl5pPr>
            <a:lvl6pPr marL="4031672" lvl="5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6pPr>
            <a:lvl7pPr marL="4703617" lvl="6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7pPr>
            <a:lvl8pPr marL="5375562" lvl="7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8pPr>
            <a:lvl9pPr marL="6047508" lvl="8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71946" lvl="0" indent="-335972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527" b="1"/>
            </a:lvl1pPr>
            <a:lvl2pPr marL="1343891" lvl="1" indent="-335972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940" b="1"/>
            </a:lvl2pPr>
            <a:lvl3pPr marL="2015836" lvl="2" indent="-335972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646" b="1"/>
            </a:lvl3pPr>
            <a:lvl4pPr marL="2687781" lvl="3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4pPr>
            <a:lvl5pPr marL="3359727" lvl="4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5pPr>
            <a:lvl6pPr marL="4031672" lvl="5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6pPr>
            <a:lvl7pPr marL="4703617" lvl="6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7pPr>
            <a:lvl8pPr marL="5375562" lvl="7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8pPr>
            <a:lvl9pPr marL="6047508" lvl="8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377984" y="3390690"/>
            <a:ext cx="3340169" cy="6160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527"/>
            </a:lvl1pPr>
            <a:lvl2pPr marL="1343891" lvl="1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940"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3pPr>
            <a:lvl4pPr marL="2687781" lvl="3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2351"/>
            </a:lvl4pPr>
            <a:lvl5pPr marL="3359727" lvl="4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2351"/>
            </a:lvl5pPr>
            <a:lvl6pPr marL="4031672" lvl="5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6pPr>
            <a:lvl7pPr marL="4703617" lvl="6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7pPr>
            <a:lvl8pPr marL="5375562" lvl="7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8pPr>
            <a:lvl9pPr marL="6047508" lvl="8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840211" y="2393283"/>
            <a:ext cx="3341481" cy="99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71946" lvl="0" indent="-335972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527" b="1"/>
            </a:lvl1pPr>
            <a:lvl2pPr marL="1343891" lvl="1" indent="-335972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940" b="1"/>
            </a:lvl2pPr>
            <a:lvl3pPr marL="2015836" lvl="2" indent="-335972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646" b="1"/>
            </a:lvl3pPr>
            <a:lvl4pPr marL="2687781" lvl="3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4pPr>
            <a:lvl5pPr marL="3359727" lvl="4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5pPr>
            <a:lvl6pPr marL="4031672" lvl="5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6pPr>
            <a:lvl7pPr marL="4703617" lvl="6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7pPr>
            <a:lvl8pPr marL="5375562" lvl="7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8pPr>
            <a:lvl9pPr marL="6047508" lvl="8" indent="-335972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351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840211" y="3390690"/>
            <a:ext cx="3341481" cy="6160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527"/>
            </a:lvl1pPr>
            <a:lvl2pPr marL="1343891" lvl="1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940"/>
            </a:lvl2pPr>
            <a:lvl3pPr marL="2015836" lvl="2" indent="-503959" algn="l"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646"/>
            </a:lvl3pPr>
            <a:lvl4pPr marL="2687781" lvl="3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2351"/>
            </a:lvl4pPr>
            <a:lvl5pPr marL="3359727" lvl="4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2351"/>
            </a:lvl5pPr>
            <a:lvl6pPr marL="4031672" lvl="5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6pPr>
            <a:lvl7pPr marL="4703617" lvl="6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7pPr>
            <a:lvl8pPr marL="5375562" lvl="7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8pPr>
            <a:lvl9pPr marL="6047508" lvl="8" indent="-485294" algn="l">
              <a:spcBef>
                <a:spcPts val="471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35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94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55623" y="425693"/>
            <a:ext cx="4226069" cy="9125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634615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4704"/>
            </a:lvl1pPr>
            <a:lvl2pPr marL="1343891" lvl="1" indent="-597285" algn="l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4115"/>
            </a:lvl2pPr>
            <a:lvl3pPr marL="2015836" lvl="2" indent="-559954" algn="l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527"/>
            </a:lvl3pPr>
            <a:lvl4pPr marL="2687781" lvl="3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940"/>
            </a:lvl4pPr>
            <a:lvl5pPr marL="3359727" lvl="4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940"/>
            </a:lvl5pPr>
            <a:lvl6pPr marL="4031672" lvl="5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6pPr>
            <a:lvl7pPr marL="4703617" lvl="6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7pPr>
            <a:lvl8pPr marL="5375562" lvl="7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8pPr>
            <a:lvl9pPr marL="6047508" lvl="8" indent="-522624" algn="l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94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377984" y="2237362"/>
            <a:ext cx="2487081" cy="7313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335972" algn="l"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2058"/>
            </a:lvl1pPr>
            <a:lvl2pPr marL="1343891" lvl="1" indent="-335972" algn="l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764"/>
            </a:lvl2pPr>
            <a:lvl3pPr marL="2015836" lvl="2" indent="-335972" algn="l">
              <a:spcBef>
                <a:spcPts val="294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469"/>
            </a:lvl3pPr>
            <a:lvl4pPr marL="2687781" lvl="3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4pPr>
            <a:lvl5pPr marL="3359727" lvl="4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5pPr>
            <a:lvl6pPr marL="4031672" lvl="5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6pPr>
            <a:lvl7pPr marL="4703617" lvl="6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7pPr>
            <a:lvl8pPr marL="5375562" lvl="7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8pPr>
            <a:lvl9pPr marL="6047508" lvl="8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94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481749" y="955333"/>
            <a:ext cx="453580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4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8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41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70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3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88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481749" y="8367830"/>
            <a:ext cx="4535805" cy="125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71946" lvl="0" indent="-335972" algn="l"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2058"/>
            </a:lvl1pPr>
            <a:lvl2pPr marL="1343891" lvl="1" indent="-335972" algn="l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764"/>
            </a:lvl2pPr>
            <a:lvl3pPr marL="2015836" lvl="2" indent="-335972" algn="l">
              <a:spcBef>
                <a:spcPts val="294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469"/>
            </a:lvl3pPr>
            <a:lvl4pPr marL="2687781" lvl="3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4pPr>
            <a:lvl5pPr marL="3359727" lvl="4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5pPr>
            <a:lvl6pPr marL="4031672" lvl="5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6pPr>
            <a:lvl7pPr marL="4703617" lvl="6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7pPr>
            <a:lvl8pPr marL="5375562" lvl="7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8pPr>
            <a:lvl9pPr marL="6047508" lvl="8" indent="-335972" algn="l"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323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691712" y="9648387"/>
            <a:ext cx="3135865" cy="536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fld id="{00000000-1234-1234-1234-123412341234}" type="slidenum">
              <a:rPr lang="fr-FR"/>
              <a:pPr/>
              <a:t>1</a:t>
            </a:fld>
            <a:endParaRPr/>
          </a:p>
        </p:txBody>
      </p:sp>
      <p:grpSp>
        <p:nvGrpSpPr>
          <p:cNvPr id="91" name="Google Shape;91;p13"/>
          <p:cNvGrpSpPr/>
          <p:nvPr/>
        </p:nvGrpSpPr>
        <p:grpSpPr>
          <a:xfrm>
            <a:off x="4789283" y="211673"/>
            <a:ext cx="2101008" cy="986070"/>
            <a:chOff x="6083374" y="297217"/>
            <a:chExt cx="2774825" cy="1560074"/>
          </a:xfrm>
        </p:grpSpPr>
        <p:sp>
          <p:nvSpPr>
            <p:cNvPr id="92" name="Google Shape;92;p13"/>
            <p:cNvSpPr/>
            <p:nvPr/>
          </p:nvSpPr>
          <p:spPr>
            <a:xfrm>
              <a:off x="6708609" y="1259431"/>
              <a:ext cx="311100" cy="31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6566719" y="923516"/>
              <a:ext cx="186300" cy="1878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6408887" y="1336731"/>
              <a:ext cx="157800" cy="1593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8127201" y="593923"/>
              <a:ext cx="152400" cy="1536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7297819" y="690212"/>
              <a:ext cx="428700" cy="4644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8343237" y="450730"/>
              <a:ext cx="108600" cy="109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6300257" y="692899"/>
              <a:ext cx="108600" cy="1095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8034116" y="1184163"/>
              <a:ext cx="309000" cy="3117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7886582" y="873953"/>
              <a:ext cx="147600" cy="148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6083374" y="1200816"/>
              <a:ext cx="108600" cy="109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7254735" y="1594791"/>
              <a:ext cx="260400" cy="262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7726669" y="432660"/>
              <a:ext cx="159900" cy="1614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8127201" y="1609154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8647899" y="736353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809363" y="632825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7305942" y="297217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7663122" y="1386002"/>
              <a:ext cx="156600" cy="1578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7355051" y="1351641"/>
              <a:ext cx="103500" cy="1041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0" name="Google Shape;110;p13"/>
          <p:cNvCxnSpPr>
            <a:cxnSpLocks/>
          </p:cNvCxnSpPr>
          <p:nvPr/>
        </p:nvCxnSpPr>
        <p:spPr>
          <a:xfrm flipH="1" flipV="1">
            <a:off x="72189" y="10565641"/>
            <a:ext cx="7293386" cy="1672"/>
          </a:xfrm>
          <a:prstGeom prst="straightConnector1">
            <a:avLst/>
          </a:prstGeom>
          <a:noFill/>
          <a:ln w="25400" cap="flat" cmpd="sng">
            <a:solidFill>
              <a:srgbClr val="5F497A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13" name="Google Shape;11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725" y="169688"/>
            <a:ext cx="1689025" cy="98607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147;p16">
            <a:extLst>
              <a:ext uri="{FF2B5EF4-FFF2-40B4-BE49-F238E27FC236}">
                <a16:creationId xmlns:a16="http://schemas.microsoft.com/office/drawing/2014/main" id="{DCFC9F34-627F-4350-A930-C912468BDD17}"/>
              </a:ext>
            </a:extLst>
          </p:cNvPr>
          <p:cNvSpPr/>
          <p:nvPr/>
        </p:nvSpPr>
        <p:spPr>
          <a:xfrm>
            <a:off x="1134218" y="1321821"/>
            <a:ext cx="6006254" cy="560258"/>
          </a:xfrm>
          <a:prstGeom prst="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TARIFS 2024 /2025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Google Shape;125;p14">
            <a:extLst>
              <a:ext uri="{FF2B5EF4-FFF2-40B4-BE49-F238E27FC236}">
                <a16:creationId xmlns:a16="http://schemas.microsoft.com/office/drawing/2014/main" id="{9D2B195F-BA53-4762-9BA8-6ABCC16D7A4D}"/>
              </a:ext>
            </a:extLst>
          </p:cNvPr>
          <p:cNvSpPr/>
          <p:nvPr/>
        </p:nvSpPr>
        <p:spPr>
          <a:xfrm>
            <a:off x="210516" y="1321173"/>
            <a:ext cx="205912" cy="562878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124;p14">
            <a:extLst>
              <a:ext uri="{FF2B5EF4-FFF2-40B4-BE49-F238E27FC236}">
                <a16:creationId xmlns:a16="http://schemas.microsoft.com/office/drawing/2014/main" id="{5C77CFE6-4402-432F-8C6C-30F5AECAF609}"/>
              </a:ext>
            </a:extLst>
          </p:cNvPr>
          <p:cNvSpPr/>
          <p:nvPr/>
        </p:nvSpPr>
        <p:spPr>
          <a:xfrm>
            <a:off x="444390" y="1321173"/>
            <a:ext cx="205912" cy="562879"/>
          </a:xfrm>
          <a:prstGeom prst="rect">
            <a:avLst/>
          </a:prstGeom>
          <a:solidFill>
            <a:srgbClr val="CCC0D9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123;p14">
            <a:extLst>
              <a:ext uri="{FF2B5EF4-FFF2-40B4-BE49-F238E27FC236}">
                <a16:creationId xmlns:a16="http://schemas.microsoft.com/office/drawing/2014/main" id="{3C4852C3-7D53-4471-B880-11F73B0A4351}"/>
              </a:ext>
            </a:extLst>
          </p:cNvPr>
          <p:cNvSpPr/>
          <p:nvPr/>
        </p:nvSpPr>
        <p:spPr>
          <a:xfrm>
            <a:off x="675489" y="1318285"/>
            <a:ext cx="205912" cy="563047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122;p14">
            <a:extLst>
              <a:ext uri="{FF2B5EF4-FFF2-40B4-BE49-F238E27FC236}">
                <a16:creationId xmlns:a16="http://schemas.microsoft.com/office/drawing/2014/main" id="{433C0E5E-911F-4A94-BEA6-5FF31FE9878C}"/>
              </a:ext>
            </a:extLst>
          </p:cNvPr>
          <p:cNvSpPr/>
          <p:nvPr/>
        </p:nvSpPr>
        <p:spPr>
          <a:xfrm>
            <a:off x="909401" y="1322204"/>
            <a:ext cx="205912" cy="5628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0A8F2A72-C415-4788-9073-496B01D5D437}"/>
              </a:ext>
            </a:extLst>
          </p:cNvPr>
          <p:cNvSpPr/>
          <p:nvPr/>
        </p:nvSpPr>
        <p:spPr>
          <a:xfrm>
            <a:off x="2802233" y="2846496"/>
            <a:ext cx="2151267" cy="287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Tarif mensuel </a:t>
            </a: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(sur 10 mois d’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oct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à juillet)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9AD079A5-5F4F-4122-B5EF-5F785B1366E7}"/>
              </a:ext>
            </a:extLst>
          </p:cNvPr>
          <p:cNvSpPr/>
          <p:nvPr/>
        </p:nvSpPr>
        <p:spPr>
          <a:xfrm>
            <a:off x="5085821" y="2843733"/>
            <a:ext cx="2138891" cy="274143"/>
          </a:xfrm>
          <a:prstGeom prst="roundRect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F1B57E62-4756-45F9-88B6-8186AC6DDA9C}"/>
              </a:ext>
            </a:extLst>
          </p:cNvPr>
          <p:cNvSpPr/>
          <p:nvPr/>
        </p:nvSpPr>
        <p:spPr>
          <a:xfrm>
            <a:off x="161865" y="3171675"/>
            <a:ext cx="2585890" cy="1255539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Ecole internationale </a:t>
            </a:r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jusqu’au CE2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Section internationale </a:t>
            </a:r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pour les CM1/CM2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Demi-pension : 3 ou 4 jours</a:t>
            </a:r>
            <a:r>
              <a:rPr lang="fr-FR" sz="1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i="1" dirty="0">
                <a:latin typeface="Calibri" panose="020F0502020204030204" pitchFamily="34" charset="0"/>
                <a:cs typeface="Calibri" panose="020F0502020204030204" pitchFamily="34" charset="0"/>
              </a:rPr>
              <a:t>(calculé sur le calendrier 23/24)</a:t>
            </a:r>
          </a:p>
          <a:p>
            <a:r>
              <a:rPr lang="fr-FR" sz="800" i="1" dirty="0">
                <a:latin typeface="Calibri" panose="020F0502020204030204" pitchFamily="34" charset="0"/>
                <a:cs typeface="Calibri" panose="020F0502020204030204" pitchFamily="34" charset="0"/>
              </a:rPr>
              <a:t>Repas occasionnel : 7,80 € Demi- pensionnaire : 7€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Etude / garderie : forfait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+ 2,80 € par séance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E419F0D7-F2F0-449A-AEC5-0F3A561469EF}"/>
              </a:ext>
            </a:extLst>
          </p:cNvPr>
          <p:cNvSpPr/>
          <p:nvPr/>
        </p:nvSpPr>
        <p:spPr>
          <a:xfrm>
            <a:off x="200460" y="2845259"/>
            <a:ext cx="2487556" cy="274143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Ecole Internationale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44CF446B-AA73-4B86-8559-BB0C7A07EE6C}"/>
              </a:ext>
            </a:extLst>
          </p:cNvPr>
          <p:cNvSpPr/>
          <p:nvPr/>
        </p:nvSpPr>
        <p:spPr>
          <a:xfrm>
            <a:off x="5085266" y="3165956"/>
            <a:ext cx="2137564" cy="1249307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1 000 €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980 €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200 €</a:t>
            </a:r>
          </a:p>
          <a:p>
            <a:pPr algn="r"/>
            <a:endParaRPr lang="fr-FR" sz="2058" dirty="0"/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63F2CF71-2295-4482-900B-ED3681AC9900}"/>
              </a:ext>
            </a:extLst>
          </p:cNvPr>
          <p:cNvSpPr/>
          <p:nvPr/>
        </p:nvSpPr>
        <p:spPr>
          <a:xfrm>
            <a:off x="2813520" y="3185109"/>
            <a:ext cx="2169370" cy="1252465"/>
          </a:xfrm>
          <a:prstGeom prst="roundRect">
            <a:avLst/>
          </a:prstGeom>
          <a:solidFill>
            <a:srgbClr val="D8A043"/>
          </a:solidFill>
          <a:ln>
            <a:solidFill>
              <a:srgbClr val="D8A04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100 €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98 €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20 €</a:t>
            </a:r>
          </a:p>
          <a:p>
            <a:pPr algn="r"/>
            <a:endParaRPr lang="fr-FR" sz="2058" dirty="0"/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42D506D7-734E-4146-B9D1-90AEAF95A8B1}"/>
              </a:ext>
            </a:extLst>
          </p:cNvPr>
          <p:cNvSpPr/>
          <p:nvPr/>
        </p:nvSpPr>
        <p:spPr>
          <a:xfrm>
            <a:off x="183725" y="4496432"/>
            <a:ext cx="2566739" cy="318306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Collège</a:t>
            </a:r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742A766E-DAA2-4C0D-A7E4-A28DDB7A9A34}"/>
              </a:ext>
            </a:extLst>
          </p:cNvPr>
          <p:cNvSpPr/>
          <p:nvPr/>
        </p:nvSpPr>
        <p:spPr>
          <a:xfrm>
            <a:off x="161865" y="4874268"/>
            <a:ext cx="2593972" cy="1210582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Parcours bilingue </a:t>
            </a:r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pour les 5 / 4 / 3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Section internationale </a:t>
            </a:r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pour les 6 / 5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Demi-pension : 3 ou 4 jours </a:t>
            </a:r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(calculé sur le calendrier 23/24)</a:t>
            </a:r>
          </a:p>
          <a:p>
            <a:r>
              <a:rPr lang="fr-FR" sz="800" i="1" dirty="0">
                <a:latin typeface="Calibri" panose="020F0502020204030204" pitchFamily="34" charset="0"/>
                <a:cs typeface="Calibri" panose="020F0502020204030204" pitchFamily="34" charset="0"/>
              </a:rPr>
              <a:t>Repas occasionnel : 7,80 € Demi- pensionnaire : 7€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Etude / garderie : forfait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+ 2,80€ par séance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F369DBF3-AF05-46E3-8287-F50A3D3B4D16}"/>
              </a:ext>
            </a:extLst>
          </p:cNvPr>
          <p:cNvSpPr/>
          <p:nvPr/>
        </p:nvSpPr>
        <p:spPr>
          <a:xfrm>
            <a:off x="5141710" y="4870464"/>
            <a:ext cx="2137565" cy="1205860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1 100 €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1 100 €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1 450 €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924 €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200 €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DD03A2C5-F99C-4DAC-A39F-8A887999B7A2}"/>
              </a:ext>
            </a:extLst>
          </p:cNvPr>
          <p:cNvSpPr/>
          <p:nvPr/>
        </p:nvSpPr>
        <p:spPr>
          <a:xfrm>
            <a:off x="2864653" y="4871517"/>
            <a:ext cx="2152010" cy="1205860"/>
          </a:xfrm>
          <a:prstGeom prst="roundRect">
            <a:avLst/>
          </a:prstGeom>
          <a:solidFill>
            <a:srgbClr val="006C38"/>
          </a:solidFill>
          <a:ln>
            <a:solidFill>
              <a:srgbClr val="006C38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110 €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110 €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145 €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92,40 €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20 €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FF58C870-7393-4A83-99E7-CF4A8F3F4146}"/>
              </a:ext>
            </a:extLst>
          </p:cNvPr>
          <p:cNvSpPr/>
          <p:nvPr/>
        </p:nvSpPr>
        <p:spPr>
          <a:xfrm>
            <a:off x="172881" y="6125323"/>
            <a:ext cx="2574874" cy="289640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Lycée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0A0F1770-55EA-43BD-B4E5-848276B75992}"/>
              </a:ext>
            </a:extLst>
          </p:cNvPr>
          <p:cNvSpPr/>
          <p:nvPr/>
        </p:nvSpPr>
        <p:spPr>
          <a:xfrm>
            <a:off x="151102" y="6472091"/>
            <a:ext cx="2637767" cy="1262574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Section internationale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Demi-pension : 3, 4 ou 5 jours </a:t>
            </a:r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(calculé sur le calendrier 23/24)</a:t>
            </a:r>
          </a:p>
          <a:p>
            <a:r>
              <a:rPr lang="fr-FR" sz="800" i="1" dirty="0">
                <a:latin typeface="Calibri" panose="020F0502020204030204" pitchFamily="34" charset="0"/>
                <a:cs typeface="Calibri" panose="020F0502020204030204" pitchFamily="34" charset="0"/>
              </a:rPr>
              <a:t>Repas occasionnel : 7,80 € Demi- pensionnaire : 7€</a:t>
            </a:r>
          </a:p>
          <a:p>
            <a:endParaRPr lang="fr-FR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Internat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Chambre + repas soir et matin</a:t>
            </a: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90D32894-6324-4775-BB6A-BDBEFA5995BC}"/>
              </a:ext>
            </a:extLst>
          </p:cNvPr>
          <p:cNvSpPr/>
          <p:nvPr/>
        </p:nvSpPr>
        <p:spPr>
          <a:xfrm>
            <a:off x="5165441" y="6472090"/>
            <a:ext cx="2113834" cy="1265850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1 200 €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1 400 €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1 078 €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3363,30 €</a:t>
            </a: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B62D4BC8-3667-47A2-A595-3AE695FAD484}"/>
              </a:ext>
            </a:extLst>
          </p:cNvPr>
          <p:cNvSpPr/>
          <p:nvPr/>
        </p:nvSpPr>
        <p:spPr>
          <a:xfrm>
            <a:off x="2866358" y="6467224"/>
            <a:ext cx="2169370" cy="1262575"/>
          </a:xfrm>
          <a:prstGeom prst="roundRect">
            <a:avLst/>
          </a:prstGeom>
          <a:solidFill>
            <a:srgbClr val="0050A5"/>
          </a:solidFill>
          <a:ln>
            <a:solidFill>
              <a:srgbClr val="0050A5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120 €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140 €</a:t>
            </a: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107,80 €</a:t>
            </a: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336,33 €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2BB384A7-FD23-4C92-9C48-0A4A69E3F1E3}"/>
              </a:ext>
            </a:extLst>
          </p:cNvPr>
          <p:cNvSpPr/>
          <p:nvPr/>
        </p:nvSpPr>
        <p:spPr>
          <a:xfrm>
            <a:off x="196246" y="7803614"/>
            <a:ext cx="2637767" cy="2708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Adhésion APEL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AAF1BB68-094F-4049-AA87-3EFF645BC093}"/>
              </a:ext>
            </a:extLst>
          </p:cNvPr>
          <p:cNvSpPr/>
          <p:nvPr/>
        </p:nvSpPr>
        <p:spPr>
          <a:xfrm>
            <a:off x="2869977" y="7800678"/>
            <a:ext cx="2056456" cy="2677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25 €</a:t>
            </a:r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E4AC6314-BFDF-489A-A730-45B4F803E3DD}"/>
              </a:ext>
            </a:extLst>
          </p:cNvPr>
          <p:cNvSpPr/>
          <p:nvPr/>
        </p:nvSpPr>
        <p:spPr>
          <a:xfrm>
            <a:off x="4988976" y="7798750"/>
            <a:ext cx="2111453" cy="2704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394" tIns="67197" rIns="134394" bIns="671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2,50 €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48CD10A-15E9-4E2D-ACE2-5BB2C4D6306E}"/>
              </a:ext>
            </a:extLst>
          </p:cNvPr>
          <p:cNvSpPr/>
          <p:nvPr/>
        </p:nvSpPr>
        <p:spPr>
          <a:xfrm>
            <a:off x="205086" y="8919765"/>
            <a:ext cx="6935385" cy="205151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Réduction familiale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08CCAD7-63F8-498C-9342-3DC2BD35D668}"/>
              </a:ext>
            </a:extLst>
          </p:cNvPr>
          <p:cNvSpPr/>
          <p:nvPr/>
        </p:nvSpPr>
        <p:spPr>
          <a:xfrm>
            <a:off x="213291" y="9182380"/>
            <a:ext cx="6935385" cy="2972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50% sur la scolarité la moins élevée à partir du 3</a:t>
            </a:r>
            <a:r>
              <a:rPr lang="fr-FR" sz="10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enfant.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B30995CA-8A10-4819-B7B7-2175938C07A4}"/>
              </a:ext>
            </a:extLst>
          </p:cNvPr>
          <p:cNvSpPr/>
          <p:nvPr/>
        </p:nvSpPr>
        <p:spPr>
          <a:xfrm>
            <a:off x="219155" y="9536813"/>
            <a:ext cx="6893178" cy="205151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Subvention Repas</a:t>
            </a:r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7118CEF4-0A5C-4D45-B30B-6EE9F9B352E7}"/>
              </a:ext>
            </a:extLst>
          </p:cNvPr>
          <p:cNvSpPr/>
          <p:nvPr/>
        </p:nvSpPr>
        <p:spPr>
          <a:xfrm>
            <a:off x="213292" y="9810914"/>
            <a:ext cx="6935384" cy="6356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Métropole accorde une aide sur les repas pour les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collégiens. 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Cette aide sera déduite sur la facture une fois par trimestre</a:t>
            </a:r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QF inférieur à 400 : aide de 2,50€ par repas 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QF compris entre 401 et 800 : aide de 1,20€ par repas</a:t>
            </a:r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6DB7679C-F764-4181-BF69-6E7EE329E497}"/>
              </a:ext>
            </a:extLst>
          </p:cNvPr>
          <p:cNvSpPr/>
          <p:nvPr/>
        </p:nvSpPr>
        <p:spPr>
          <a:xfrm>
            <a:off x="205086" y="8130042"/>
            <a:ext cx="6927179" cy="201365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Fonds de solidarité</a:t>
            </a: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86AEFA05-3D0E-4AEA-A2EE-0CB06362D26F}"/>
              </a:ext>
            </a:extLst>
          </p:cNvPr>
          <p:cNvSpPr/>
          <p:nvPr/>
        </p:nvSpPr>
        <p:spPr>
          <a:xfrm>
            <a:off x="202153" y="8387355"/>
            <a:ext cx="6927179" cy="4786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basée sur le volontariat en vue d'apporter une aide financière à l’établissement (projets, investissements, équipements… :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90 € (9€ par mois), 180 € (soit 18 € par mois), 270 € (soit 27 € par mois)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2E4F7A95-EED7-49C2-BCEC-8F38AC87002C}"/>
              </a:ext>
            </a:extLst>
          </p:cNvPr>
          <p:cNvSpPr txBox="1"/>
          <p:nvPr/>
        </p:nvSpPr>
        <p:spPr>
          <a:xfrm>
            <a:off x="1787025" y="2009798"/>
            <a:ext cx="5149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Pour toute nouvelle inscription : </a:t>
            </a:r>
            <a:r>
              <a:rPr lang="fr-FR" sz="800" b="1" dirty="0"/>
              <a:t>150 € vous seront demandé à l’inscription </a:t>
            </a:r>
            <a:r>
              <a:rPr lang="fr-FR" sz="800" dirty="0"/>
              <a:t>:</a:t>
            </a:r>
          </a:p>
          <a:p>
            <a:pPr marL="285750" indent="-285750">
              <a:buFontTx/>
              <a:buChar char="-"/>
            </a:pPr>
            <a:r>
              <a:rPr lang="fr-FR" sz="800" dirty="0"/>
              <a:t>80 € d’arrhes qui viendront en déduction de votre facture annuelle</a:t>
            </a:r>
          </a:p>
          <a:p>
            <a:pPr marL="285750" indent="-285750">
              <a:buFontTx/>
              <a:buChar char="-"/>
            </a:pPr>
            <a:r>
              <a:rPr lang="fr-FR" sz="800" dirty="0"/>
              <a:t>70 € de frais de dossier </a:t>
            </a:r>
            <a:r>
              <a:rPr lang="fr-FR" sz="800" b="1" dirty="0"/>
              <a:t>non remboursable</a:t>
            </a:r>
          </a:p>
        </p:txBody>
      </p:sp>
      <p:pic>
        <p:nvPicPr>
          <p:cNvPr id="56" name="Picture 4" descr="107,600+ Important Notice Stock Photos, Pictures &amp; Royalty-Free Images -  iStock | Attention, Feedback, Bulletin board">
            <a:extLst>
              <a:ext uri="{FF2B5EF4-FFF2-40B4-BE49-F238E27FC236}">
                <a16:creationId xmlns:a16="http://schemas.microsoft.com/office/drawing/2014/main" id="{1C80A71F-A148-4D4C-940B-8C39A703C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50" y="1896293"/>
            <a:ext cx="742336" cy="57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B3C64E4-65EE-4EC9-9353-B8A60DB906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9956" y="47496"/>
            <a:ext cx="994697" cy="12659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4"/>
          <p:cNvSpPr txBox="1">
            <a:spLocks noGrp="1"/>
          </p:cNvSpPr>
          <p:nvPr>
            <p:ph type="sldNum" idx="12"/>
          </p:nvPr>
        </p:nvSpPr>
        <p:spPr>
          <a:xfrm>
            <a:off x="6691712" y="9648387"/>
            <a:ext cx="3135865" cy="536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fld id="{00000000-1234-1234-1234-123412341234}" type="slidenum">
              <a:rPr lang="fr-FR"/>
              <a:pPr/>
              <a:t>2</a:t>
            </a:fld>
            <a:endParaRPr/>
          </a:p>
        </p:txBody>
      </p:sp>
      <p:pic>
        <p:nvPicPr>
          <p:cNvPr id="13" name="Google Shape;113;p13">
            <a:extLst>
              <a:ext uri="{FF2B5EF4-FFF2-40B4-BE49-F238E27FC236}">
                <a16:creationId xmlns:a16="http://schemas.microsoft.com/office/drawing/2014/main" id="{47AE6AFA-7A66-47F7-92E7-88080A801B0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725" y="169688"/>
            <a:ext cx="1689025" cy="9860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oogle Shape;91;p13">
            <a:extLst>
              <a:ext uri="{FF2B5EF4-FFF2-40B4-BE49-F238E27FC236}">
                <a16:creationId xmlns:a16="http://schemas.microsoft.com/office/drawing/2014/main" id="{C950ABB7-F2E7-4EBA-8F97-319E8B1DB2D4}"/>
              </a:ext>
            </a:extLst>
          </p:cNvPr>
          <p:cNvGrpSpPr/>
          <p:nvPr/>
        </p:nvGrpSpPr>
        <p:grpSpPr>
          <a:xfrm>
            <a:off x="4789283" y="211673"/>
            <a:ext cx="2101008" cy="986070"/>
            <a:chOff x="6083374" y="297217"/>
            <a:chExt cx="2774825" cy="1560074"/>
          </a:xfrm>
        </p:grpSpPr>
        <p:sp>
          <p:nvSpPr>
            <p:cNvPr id="15" name="Google Shape;92;p13">
              <a:extLst>
                <a:ext uri="{FF2B5EF4-FFF2-40B4-BE49-F238E27FC236}">
                  <a16:creationId xmlns:a16="http://schemas.microsoft.com/office/drawing/2014/main" id="{E3F9CC44-59B8-40C3-ACAD-6FB4029C3550}"/>
                </a:ext>
              </a:extLst>
            </p:cNvPr>
            <p:cNvSpPr/>
            <p:nvPr/>
          </p:nvSpPr>
          <p:spPr>
            <a:xfrm>
              <a:off x="6708609" y="1259431"/>
              <a:ext cx="311100" cy="31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93;p13">
              <a:extLst>
                <a:ext uri="{FF2B5EF4-FFF2-40B4-BE49-F238E27FC236}">
                  <a16:creationId xmlns:a16="http://schemas.microsoft.com/office/drawing/2014/main" id="{B4560CCD-E0DC-4D53-8D8E-C6AEE67B1AA9}"/>
                </a:ext>
              </a:extLst>
            </p:cNvPr>
            <p:cNvSpPr/>
            <p:nvPr/>
          </p:nvSpPr>
          <p:spPr>
            <a:xfrm>
              <a:off x="6566719" y="923516"/>
              <a:ext cx="186300" cy="1878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94;p13">
              <a:extLst>
                <a:ext uri="{FF2B5EF4-FFF2-40B4-BE49-F238E27FC236}">
                  <a16:creationId xmlns:a16="http://schemas.microsoft.com/office/drawing/2014/main" id="{A89783F9-6441-45C5-BEA5-A7EE16B6EACE}"/>
                </a:ext>
              </a:extLst>
            </p:cNvPr>
            <p:cNvSpPr/>
            <p:nvPr/>
          </p:nvSpPr>
          <p:spPr>
            <a:xfrm>
              <a:off x="6408887" y="1336731"/>
              <a:ext cx="157800" cy="1593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95;p13">
              <a:extLst>
                <a:ext uri="{FF2B5EF4-FFF2-40B4-BE49-F238E27FC236}">
                  <a16:creationId xmlns:a16="http://schemas.microsoft.com/office/drawing/2014/main" id="{F5B49400-2960-4060-8C78-9B134A634A47}"/>
                </a:ext>
              </a:extLst>
            </p:cNvPr>
            <p:cNvSpPr/>
            <p:nvPr/>
          </p:nvSpPr>
          <p:spPr>
            <a:xfrm>
              <a:off x="8127201" y="593923"/>
              <a:ext cx="152400" cy="1536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96;p13">
              <a:extLst>
                <a:ext uri="{FF2B5EF4-FFF2-40B4-BE49-F238E27FC236}">
                  <a16:creationId xmlns:a16="http://schemas.microsoft.com/office/drawing/2014/main" id="{B36870FA-1EFB-46D6-A23C-8F416914FCF8}"/>
                </a:ext>
              </a:extLst>
            </p:cNvPr>
            <p:cNvSpPr/>
            <p:nvPr/>
          </p:nvSpPr>
          <p:spPr>
            <a:xfrm>
              <a:off x="7297819" y="690212"/>
              <a:ext cx="428700" cy="4644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97;p13">
              <a:extLst>
                <a:ext uri="{FF2B5EF4-FFF2-40B4-BE49-F238E27FC236}">
                  <a16:creationId xmlns:a16="http://schemas.microsoft.com/office/drawing/2014/main" id="{E0A0B014-0109-4C15-83C3-6515590C3D8C}"/>
                </a:ext>
              </a:extLst>
            </p:cNvPr>
            <p:cNvSpPr/>
            <p:nvPr/>
          </p:nvSpPr>
          <p:spPr>
            <a:xfrm>
              <a:off x="8343237" y="450730"/>
              <a:ext cx="108600" cy="109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98;p13">
              <a:extLst>
                <a:ext uri="{FF2B5EF4-FFF2-40B4-BE49-F238E27FC236}">
                  <a16:creationId xmlns:a16="http://schemas.microsoft.com/office/drawing/2014/main" id="{5FED8D31-36B6-44AD-B268-7AA46A677894}"/>
                </a:ext>
              </a:extLst>
            </p:cNvPr>
            <p:cNvSpPr/>
            <p:nvPr/>
          </p:nvSpPr>
          <p:spPr>
            <a:xfrm>
              <a:off x="6300257" y="692899"/>
              <a:ext cx="108600" cy="1095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99;p13">
              <a:extLst>
                <a:ext uri="{FF2B5EF4-FFF2-40B4-BE49-F238E27FC236}">
                  <a16:creationId xmlns:a16="http://schemas.microsoft.com/office/drawing/2014/main" id="{316BDDF0-2A34-45A0-9FBE-903B8D91F5C8}"/>
                </a:ext>
              </a:extLst>
            </p:cNvPr>
            <p:cNvSpPr/>
            <p:nvPr/>
          </p:nvSpPr>
          <p:spPr>
            <a:xfrm>
              <a:off x="8034116" y="1184163"/>
              <a:ext cx="309000" cy="3117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100;p13">
              <a:extLst>
                <a:ext uri="{FF2B5EF4-FFF2-40B4-BE49-F238E27FC236}">
                  <a16:creationId xmlns:a16="http://schemas.microsoft.com/office/drawing/2014/main" id="{7BB4B5D7-356B-4784-A783-AC6E4866A3C1}"/>
                </a:ext>
              </a:extLst>
            </p:cNvPr>
            <p:cNvSpPr/>
            <p:nvPr/>
          </p:nvSpPr>
          <p:spPr>
            <a:xfrm>
              <a:off x="7886582" y="873953"/>
              <a:ext cx="147600" cy="148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101;p13">
              <a:extLst>
                <a:ext uri="{FF2B5EF4-FFF2-40B4-BE49-F238E27FC236}">
                  <a16:creationId xmlns:a16="http://schemas.microsoft.com/office/drawing/2014/main" id="{3B94C184-44D1-43C8-913F-56060A67636F}"/>
                </a:ext>
              </a:extLst>
            </p:cNvPr>
            <p:cNvSpPr/>
            <p:nvPr/>
          </p:nvSpPr>
          <p:spPr>
            <a:xfrm>
              <a:off x="6083374" y="1200816"/>
              <a:ext cx="108600" cy="109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102;p13">
              <a:extLst>
                <a:ext uri="{FF2B5EF4-FFF2-40B4-BE49-F238E27FC236}">
                  <a16:creationId xmlns:a16="http://schemas.microsoft.com/office/drawing/2014/main" id="{B3857AE4-5613-4249-9A7B-ED25D235B022}"/>
                </a:ext>
              </a:extLst>
            </p:cNvPr>
            <p:cNvSpPr/>
            <p:nvPr/>
          </p:nvSpPr>
          <p:spPr>
            <a:xfrm>
              <a:off x="7254735" y="1594791"/>
              <a:ext cx="260400" cy="262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103;p13">
              <a:extLst>
                <a:ext uri="{FF2B5EF4-FFF2-40B4-BE49-F238E27FC236}">
                  <a16:creationId xmlns:a16="http://schemas.microsoft.com/office/drawing/2014/main" id="{841E194A-1E59-40E7-A620-75D5563272BA}"/>
                </a:ext>
              </a:extLst>
            </p:cNvPr>
            <p:cNvSpPr/>
            <p:nvPr/>
          </p:nvSpPr>
          <p:spPr>
            <a:xfrm>
              <a:off x="7726669" y="432660"/>
              <a:ext cx="159900" cy="1614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104;p13">
              <a:extLst>
                <a:ext uri="{FF2B5EF4-FFF2-40B4-BE49-F238E27FC236}">
                  <a16:creationId xmlns:a16="http://schemas.microsoft.com/office/drawing/2014/main" id="{945C56EC-2DCB-4730-BF55-8BB937C6E421}"/>
                </a:ext>
              </a:extLst>
            </p:cNvPr>
            <p:cNvSpPr/>
            <p:nvPr/>
          </p:nvSpPr>
          <p:spPr>
            <a:xfrm>
              <a:off x="8127201" y="1609154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105;p13">
              <a:extLst>
                <a:ext uri="{FF2B5EF4-FFF2-40B4-BE49-F238E27FC236}">
                  <a16:creationId xmlns:a16="http://schemas.microsoft.com/office/drawing/2014/main" id="{1C8798C7-9CD3-4BA9-B018-7B82A9D0F608}"/>
                </a:ext>
              </a:extLst>
            </p:cNvPr>
            <p:cNvSpPr/>
            <p:nvPr/>
          </p:nvSpPr>
          <p:spPr>
            <a:xfrm>
              <a:off x="8647899" y="736353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106;p13">
              <a:extLst>
                <a:ext uri="{FF2B5EF4-FFF2-40B4-BE49-F238E27FC236}">
                  <a16:creationId xmlns:a16="http://schemas.microsoft.com/office/drawing/2014/main" id="{F0DAE690-5A28-464E-8014-520B281D7808}"/>
                </a:ext>
              </a:extLst>
            </p:cNvPr>
            <p:cNvSpPr/>
            <p:nvPr/>
          </p:nvSpPr>
          <p:spPr>
            <a:xfrm>
              <a:off x="6809363" y="632825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107;p13">
              <a:extLst>
                <a:ext uri="{FF2B5EF4-FFF2-40B4-BE49-F238E27FC236}">
                  <a16:creationId xmlns:a16="http://schemas.microsoft.com/office/drawing/2014/main" id="{5C52A190-5E3A-47F7-A322-635A1CFD318E}"/>
                </a:ext>
              </a:extLst>
            </p:cNvPr>
            <p:cNvSpPr/>
            <p:nvPr/>
          </p:nvSpPr>
          <p:spPr>
            <a:xfrm>
              <a:off x="7305942" y="297217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108;p13">
              <a:extLst>
                <a:ext uri="{FF2B5EF4-FFF2-40B4-BE49-F238E27FC236}">
                  <a16:creationId xmlns:a16="http://schemas.microsoft.com/office/drawing/2014/main" id="{4F2AF256-9E4C-405D-AD24-BD4DA8B7C8BF}"/>
                </a:ext>
              </a:extLst>
            </p:cNvPr>
            <p:cNvSpPr/>
            <p:nvPr/>
          </p:nvSpPr>
          <p:spPr>
            <a:xfrm>
              <a:off x="7663122" y="1386002"/>
              <a:ext cx="156600" cy="1578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109;p13">
              <a:extLst>
                <a:ext uri="{FF2B5EF4-FFF2-40B4-BE49-F238E27FC236}">
                  <a16:creationId xmlns:a16="http://schemas.microsoft.com/office/drawing/2014/main" id="{A585653A-36B4-49E3-8083-1D15F3A16680}"/>
                </a:ext>
              </a:extLst>
            </p:cNvPr>
            <p:cNvSpPr/>
            <p:nvPr/>
          </p:nvSpPr>
          <p:spPr>
            <a:xfrm>
              <a:off x="7355051" y="1351641"/>
              <a:ext cx="103500" cy="1041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" name="Google Shape;147;p16">
            <a:extLst>
              <a:ext uri="{FF2B5EF4-FFF2-40B4-BE49-F238E27FC236}">
                <a16:creationId xmlns:a16="http://schemas.microsoft.com/office/drawing/2014/main" id="{6F59C405-7325-47F6-AB14-D80DA398542F}"/>
              </a:ext>
            </a:extLst>
          </p:cNvPr>
          <p:cNvSpPr/>
          <p:nvPr/>
        </p:nvSpPr>
        <p:spPr>
          <a:xfrm>
            <a:off x="1145570" y="1366906"/>
            <a:ext cx="5931416" cy="694286"/>
          </a:xfrm>
          <a:prstGeom prst="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TARIFS ENSEIGNEMENT SUPERIEUR </a:t>
            </a:r>
          </a:p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 /2025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Google Shape;122;p14">
            <a:extLst>
              <a:ext uri="{FF2B5EF4-FFF2-40B4-BE49-F238E27FC236}">
                <a16:creationId xmlns:a16="http://schemas.microsoft.com/office/drawing/2014/main" id="{26B5883A-0996-4366-ADDA-0DEDDF2242B9}"/>
              </a:ext>
            </a:extLst>
          </p:cNvPr>
          <p:cNvSpPr/>
          <p:nvPr/>
        </p:nvSpPr>
        <p:spPr>
          <a:xfrm>
            <a:off x="903943" y="1366906"/>
            <a:ext cx="215658" cy="6942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123;p14">
            <a:extLst>
              <a:ext uri="{FF2B5EF4-FFF2-40B4-BE49-F238E27FC236}">
                <a16:creationId xmlns:a16="http://schemas.microsoft.com/office/drawing/2014/main" id="{99AF6BE7-406F-41B3-9E53-3E75C43AD50B}"/>
              </a:ext>
            </a:extLst>
          </p:cNvPr>
          <p:cNvSpPr/>
          <p:nvPr/>
        </p:nvSpPr>
        <p:spPr>
          <a:xfrm>
            <a:off x="655727" y="1366906"/>
            <a:ext cx="215656" cy="694286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124;p14">
            <a:extLst>
              <a:ext uri="{FF2B5EF4-FFF2-40B4-BE49-F238E27FC236}">
                <a16:creationId xmlns:a16="http://schemas.microsoft.com/office/drawing/2014/main" id="{4DEEAD09-4CDD-4D02-80D8-1E3D38305003}"/>
              </a:ext>
            </a:extLst>
          </p:cNvPr>
          <p:cNvSpPr/>
          <p:nvPr/>
        </p:nvSpPr>
        <p:spPr>
          <a:xfrm>
            <a:off x="417558" y="1371080"/>
            <a:ext cx="205912" cy="685937"/>
          </a:xfrm>
          <a:prstGeom prst="rect">
            <a:avLst/>
          </a:prstGeom>
          <a:solidFill>
            <a:srgbClr val="CCC0D9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125;p14">
            <a:extLst>
              <a:ext uri="{FF2B5EF4-FFF2-40B4-BE49-F238E27FC236}">
                <a16:creationId xmlns:a16="http://schemas.microsoft.com/office/drawing/2014/main" id="{B81B8EB1-9FBD-42A9-906D-B788E7274B0F}"/>
              </a:ext>
            </a:extLst>
          </p:cNvPr>
          <p:cNvSpPr/>
          <p:nvPr/>
        </p:nvSpPr>
        <p:spPr>
          <a:xfrm>
            <a:off x="177295" y="1365908"/>
            <a:ext cx="205912" cy="694286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1D2BC512-4669-4280-908D-40BABA200307}"/>
              </a:ext>
            </a:extLst>
          </p:cNvPr>
          <p:cNvSpPr/>
          <p:nvPr/>
        </p:nvSpPr>
        <p:spPr>
          <a:xfrm>
            <a:off x="183725" y="3363767"/>
            <a:ext cx="2146082" cy="1247703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CPGE - BCPST / PC - PCSI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SAM 1 / SAM 2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CI 1 / CI2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FED 1 / FED 2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PI 1 / PI 2</a:t>
            </a:r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DC0F4FFB-97DB-4E1C-AB44-09E093E64005}"/>
              </a:ext>
            </a:extLst>
          </p:cNvPr>
          <p:cNvSpPr/>
          <p:nvPr/>
        </p:nvSpPr>
        <p:spPr>
          <a:xfrm>
            <a:off x="4999582" y="3400926"/>
            <a:ext cx="2146082" cy="1229313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2 100 €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1 850 €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1 850 €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1 850 €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1 850 €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90581EC-096E-485E-988D-E8766E823570}"/>
              </a:ext>
            </a:extLst>
          </p:cNvPr>
          <p:cNvSpPr/>
          <p:nvPr/>
        </p:nvSpPr>
        <p:spPr>
          <a:xfrm>
            <a:off x="4931139" y="2539887"/>
            <a:ext cx="2214525" cy="361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F6F9478A-229B-4100-8498-2E533ACCA0FD}"/>
              </a:ext>
            </a:extLst>
          </p:cNvPr>
          <p:cNvSpPr/>
          <p:nvPr/>
        </p:nvSpPr>
        <p:spPr>
          <a:xfrm>
            <a:off x="2551727" y="2548276"/>
            <a:ext cx="2146082" cy="361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Tarif mensuel</a:t>
            </a: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Prélèvement en 8 fois d’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oct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à mai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8EAEE654-1F4C-4EE2-963F-607659D18F52}"/>
              </a:ext>
            </a:extLst>
          </p:cNvPr>
          <p:cNvSpPr/>
          <p:nvPr/>
        </p:nvSpPr>
        <p:spPr>
          <a:xfrm>
            <a:off x="2549904" y="3390526"/>
            <a:ext cx="2214525" cy="1229313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262,50 €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231,25 €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231,25 €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231,25 €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232,25 €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34FB162C-231D-4A44-9684-79EEDA26D69E}"/>
              </a:ext>
            </a:extLst>
          </p:cNvPr>
          <p:cNvSpPr/>
          <p:nvPr/>
        </p:nvSpPr>
        <p:spPr>
          <a:xfrm>
            <a:off x="191480" y="2988154"/>
            <a:ext cx="6981080" cy="297624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Contribution familiale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18D87223-C394-46D6-A3CA-EB114D8CF562}"/>
              </a:ext>
            </a:extLst>
          </p:cNvPr>
          <p:cNvSpPr/>
          <p:nvPr/>
        </p:nvSpPr>
        <p:spPr>
          <a:xfrm>
            <a:off x="183725" y="4674902"/>
            <a:ext cx="6981080" cy="328587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Internat</a:t>
            </a: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568CC1FA-AB8A-4F6B-8674-209B6578DD10}"/>
              </a:ext>
            </a:extLst>
          </p:cNvPr>
          <p:cNvSpPr/>
          <p:nvPr/>
        </p:nvSpPr>
        <p:spPr>
          <a:xfrm>
            <a:off x="183725" y="5080600"/>
            <a:ext cx="2146082" cy="3084188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Chambre</a:t>
            </a:r>
          </a:p>
          <a:p>
            <a:endParaRPr lang="fr-FR" sz="1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 </a:t>
            </a:r>
            <a:r>
              <a:rPr lang="fr-FR" sz="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(basé sur le calendrier 23/24)</a:t>
            </a:r>
          </a:p>
          <a:p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CPGE -BCPST 1 / PCSI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CPGE - BCPST2 / PC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SAM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SAM 2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CI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CI 2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FED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FED 2</a:t>
            </a:r>
          </a:p>
          <a:p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PI 1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BTS PI 2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B5464630-E124-445B-B563-F682BE136BF5}"/>
              </a:ext>
            </a:extLst>
          </p:cNvPr>
          <p:cNvSpPr/>
          <p:nvPr/>
        </p:nvSpPr>
        <p:spPr>
          <a:xfrm>
            <a:off x="5035728" y="5060440"/>
            <a:ext cx="2146082" cy="3115033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3 200 €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1 700 €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1 600 €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1 360 €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1 060 €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1 360€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1 110€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1 360 €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1 360 €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1 260 €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1 110 €</a:t>
            </a: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91C1B506-001B-477F-90E4-343BE961AEAA}"/>
              </a:ext>
            </a:extLst>
          </p:cNvPr>
          <p:cNvSpPr/>
          <p:nvPr/>
        </p:nvSpPr>
        <p:spPr>
          <a:xfrm>
            <a:off x="2549904" y="5076292"/>
            <a:ext cx="2146082" cy="3085890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212,50 €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200 €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170 €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132,50 €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170 €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138,75 €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170 €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170 €</a:t>
            </a:r>
          </a:p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157,50 €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138,75 €</a:t>
            </a: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43D95142-7BF0-4ADB-9B3A-C30106EC3194}"/>
              </a:ext>
            </a:extLst>
          </p:cNvPr>
          <p:cNvSpPr/>
          <p:nvPr/>
        </p:nvSpPr>
        <p:spPr>
          <a:xfrm>
            <a:off x="232310" y="9774364"/>
            <a:ext cx="6981080" cy="254914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Facturation</a:t>
            </a:r>
          </a:p>
        </p:txBody>
      </p:sp>
      <p:sp>
        <p:nvSpPr>
          <p:cNvPr id="73" name="Rectangle : coins arrondis 72">
            <a:extLst>
              <a:ext uri="{FF2B5EF4-FFF2-40B4-BE49-F238E27FC236}">
                <a16:creationId xmlns:a16="http://schemas.microsoft.com/office/drawing/2014/main" id="{6A07891B-B182-4D7F-B09D-E7202A2CA811}"/>
              </a:ext>
            </a:extLst>
          </p:cNvPr>
          <p:cNvSpPr/>
          <p:nvPr/>
        </p:nvSpPr>
        <p:spPr>
          <a:xfrm>
            <a:off x="237141" y="10128262"/>
            <a:ext cx="6988381" cy="296469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Une facture est établie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annuellement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mi-septembre et prélevée en 8 fois d’octobre à mai</a:t>
            </a:r>
          </a:p>
        </p:txBody>
      </p:sp>
      <p:cxnSp>
        <p:nvCxnSpPr>
          <p:cNvPr id="74" name="Google Shape;110;p13">
            <a:extLst>
              <a:ext uri="{FF2B5EF4-FFF2-40B4-BE49-F238E27FC236}">
                <a16:creationId xmlns:a16="http://schemas.microsoft.com/office/drawing/2014/main" id="{51C18AD1-5589-4147-AA11-BD37C4D0D24B}"/>
              </a:ext>
            </a:extLst>
          </p:cNvPr>
          <p:cNvCxnSpPr>
            <a:cxnSpLocks/>
          </p:cNvCxnSpPr>
          <p:nvPr/>
        </p:nvCxnSpPr>
        <p:spPr>
          <a:xfrm flipH="1" flipV="1">
            <a:off x="45330" y="10596918"/>
            <a:ext cx="7293386" cy="1672"/>
          </a:xfrm>
          <a:prstGeom prst="straightConnector1">
            <a:avLst/>
          </a:prstGeom>
          <a:noFill/>
          <a:ln w="25400" cap="flat" cmpd="sng">
            <a:solidFill>
              <a:srgbClr val="5F49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4F7E29D2-967F-45C8-9C86-8385407D84CE}"/>
              </a:ext>
            </a:extLst>
          </p:cNvPr>
          <p:cNvSpPr/>
          <p:nvPr/>
        </p:nvSpPr>
        <p:spPr>
          <a:xfrm>
            <a:off x="245797" y="8248276"/>
            <a:ext cx="6981080" cy="287162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Repas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01342C7A-76D3-4163-9514-3AFC6BBC643E}"/>
              </a:ext>
            </a:extLst>
          </p:cNvPr>
          <p:cNvSpPr/>
          <p:nvPr/>
        </p:nvSpPr>
        <p:spPr>
          <a:xfrm>
            <a:off x="245797" y="8618926"/>
            <a:ext cx="6981080" cy="297403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Prix du repas pour un élève interne : Matin : 3€, Soir : 7€</a:t>
            </a:r>
            <a:r>
              <a:rPr lang="fr-FR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B83BDD11-9E23-46AC-8556-0EDFD37664D2}"/>
              </a:ext>
            </a:extLst>
          </p:cNvPr>
          <p:cNvSpPr/>
          <p:nvPr/>
        </p:nvSpPr>
        <p:spPr>
          <a:xfrm>
            <a:off x="245797" y="8999657"/>
            <a:ext cx="6967593" cy="250075"/>
          </a:xfrm>
          <a:prstGeom prst="roundRect">
            <a:avLst/>
          </a:prstGeom>
          <a:solidFill>
            <a:srgbClr val="0699A0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Fonds de solidarité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8C2EBC4B-C84F-4B53-B380-FDEAE56F704B}"/>
              </a:ext>
            </a:extLst>
          </p:cNvPr>
          <p:cNvSpPr/>
          <p:nvPr/>
        </p:nvSpPr>
        <p:spPr>
          <a:xfrm>
            <a:off x="229841" y="9345821"/>
            <a:ext cx="6995681" cy="352949"/>
          </a:xfrm>
          <a:prstGeom prst="roundRect">
            <a:avLst/>
          </a:prstGeom>
          <a:solidFill>
            <a:schemeClr val="bg1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basée sur le volontariat en vue d'apporter une aide financière à l’établissement (projets, investissements, équipements… : 90 € (9€ par mois), 180 € (soit 18 € par mois), 270 € (soit 27 € par mois)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6921D1C-0D1C-4BA8-BCCD-1FB64D074EE9}"/>
              </a:ext>
            </a:extLst>
          </p:cNvPr>
          <p:cNvSpPr txBox="1"/>
          <p:nvPr/>
        </p:nvSpPr>
        <p:spPr>
          <a:xfrm>
            <a:off x="1985136" y="2088189"/>
            <a:ext cx="5149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Pour toute nouvelle inscription : </a:t>
            </a:r>
            <a:r>
              <a:rPr lang="fr-FR" sz="800" b="1" dirty="0"/>
              <a:t>150 € vous seront demandé à l’inscription </a:t>
            </a:r>
            <a:r>
              <a:rPr lang="fr-FR" sz="800" dirty="0"/>
              <a:t>:</a:t>
            </a:r>
          </a:p>
          <a:p>
            <a:pPr marL="285750" indent="-285750">
              <a:buFontTx/>
              <a:buChar char="-"/>
            </a:pPr>
            <a:r>
              <a:rPr lang="fr-FR" sz="800" dirty="0"/>
              <a:t>80€ d’arrhes qui viendront en déduction de votre facture annuelle</a:t>
            </a:r>
          </a:p>
          <a:p>
            <a:pPr marL="285750" indent="-285750">
              <a:buFontTx/>
              <a:buChar char="-"/>
            </a:pPr>
            <a:r>
              <a:rPr lang="fr-FR" sz="800" dirty="0"/>
              <a:t>70€ de frais de dossier </a:t>
            </a:r>
            <a:r>
              <a:rPr lang="fr-FR" sz="800" b="1" dirty="0"/>
              <a:t>non remboursable</a:t>
            </a:r>
          </a:p>
        </p:txBody>
      </p:sp>
      <p:pic>
        <p:nvPicPr>
          <p:cNvPr id="46" name="Picture 4" descr="107,600+ Important Notice Stock Photos, Pictures &amp; Royalty-Free Images -  iStock | Attention, Feedback, Bulletin board">
            <a:extLst>
              <a:ext uri="{FF2B5EF4-FFF2-40B4-BE49-F238E27FC236}">
                <a16:creationId xmlns:a16="http://schemas.microsoft.com/office/drawing/2014/main" id="{845F9FE3-05A9-4F74-948D-39B8068D8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43" y="2074540"/>
            <a:ext cx="742336" cy="55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84F2D94B-173B-45D0-97EE-ABB7FCB0EF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9956" y="47496"/>
            <a:ext cx="994697" cy="12659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13;p13">
            <a:extLst>
              <a:ext uri="{FF2B5EF4-FFF2-40B4-BE49-F238E27FC236}">
                <a16:creationId xmlns:a16="http://schemas.microsoft.com/office/drawing/2014/main" id="{BAB2699B-DB8D-46DC-B092-BBA422DEF4A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83725" y="169688"/>
            <a:ext cx="1689025" cy="9860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oogle Shape;91;p13">
            <a:extLst>
              <a:ext uri="{FF2B5EF4-FFF2-40B4-BE49-F238E27FC236}">
                <a16:creationId xmlns:a16="http://schemas.microsoft.com/office/drawing/2014/main" id="{E695828A-EBCB-4F11-87CC-52EF2CBEF9F2}"/>
              </a:ext>
            </a:extLst>
          </p:cNvPr>
          <p:cNvGrpSpPr/>
          <p:nvPr/>
        </p:nvGrpSpPr>
        <p:grpSpPr>
          <a:xfrm>
            <a:off x="4789283" y="211673"/>
            <a:ext cx="2101008" cy="986070"/>
            <a:chOff x="6083374" y="297217"/>
            <a:chExt cx="2774825" cy="1560074"/>
          </a:xfrm>
        </p:grpSpPr>
        <p:sp>
          <p:nvSpPr>
            <p:cNvPr id="5" name="Google Shape;92;p13">
              <a:extLst>
                <a:ext uri="{FF2B5EF4-FFF2-40B4-BE49-F238E27FC236}">
                  <a16:creationId xmlns:a16="http://schemas.microsoft.com/office/drawing/2014/main" id="{51972026-11B6-43AB-97B3-6C01A6FF221D}"/>
                </a:ext>
              </a:extLst>
            </p:cNvPr>
            <p:cNvSpPr/>
            <p:nvPr/>
          </p:nvSpPr>
          <p:spPr>
            <a:xfrm>
              <a:off x="6708609" y="1259431"/>
              <a:ext cx="311100" cy="31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93;p13">
              <a:extLst>
                <a:ext uri="{FF2B5EF4-FFF2-40B4-BE49-F238E27FC236}">
                  <a16:creationId xmlns:a16="http://schemas.microsoft.com/office/drawing/2014/main" id="{F97579B1-5182-4FF1-BA1B-FF68D39CE4D6}"/>
                </a:ext>
              </a:extLst>
            </p:cNvPr>
            <p:cNvSpPr/>
            <p:nvPr/>
          </p:nvSpPr>
          <p:spPr>
            <a:xfrm>
              <a:off x="6566719" y="923516"/>
              <a:ext cx="186300" cy="1878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94;p13">
              <a:extLst>
                <a:ext uri="{FF2B5EF4-FFF2-40B4-BE49-F238E27FC236}">
                  <a16:creationId xmlns:a16="http://schemas.microsoft.com/office/drawing/2014/main" id="{01B20B0E-EA43-4E60-8522-E419920C3E96}"/>
                </a:ext>
              </a:extLst>
            </p:cNvPr>
            <p:cNvSpPr/>
            <p:nvPr/>
          </p:nvSpPr>
          <p:spPr>
            <a:xfrm>
              <a:off x="6408887" y="1336731"/>
              <a:ext cx="157800" cy="1593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95;p13">
              <a:extLst>
                <a:ext uri="{FF2B5EF4-FFF2-40B4-BE49-F238E27FC236}">
                  <a16:creationId xmlns:a16="http://schemas.microsoft.com/office/drawing/2014/main" id="{41BF98B7-6F92-40E1-82E2-B694F93ACCE3}"/>
                </a:ext>
              </a:extLst>
            </p:cNvPr>
            <p:cNvSpPr/>
            <p:nvPr/>
          </p:nvSpPr>
          <p:spPr>
            <a:xfrm>
              <a:off x="8127201" y="593923"/>
              <a:ext cx="152400" cy="1536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6;p13">
              <a:extLst>
                <a:ext uri="{FF2B5EF4-FFF2-40B4-BE49-F238E27FC236}">
                  <a16:creationId xmlns:a16="http://schemas.microsoft.com/office/drawing/2014/main" id="{712B2517-5AAC-479C-BBB4-1646928E93E5}"/>
                </a:ext>
              </a:extLst>
            </p:cNvPr>
            <p:cNvSpPr/>
            <p:nvPr/>
          </p:nvSpPr>
          <p:spPr>
            <a:xfrm>
              <a:off x="7297819" y="690212"/>
              <a:ext cx="428700" cy="4644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97;p13">
              <a:extLst>
                <a:ext uri="{FF2B5EF4-FFF2-40B4-BE49-F238E27FC236}">
                  <a16:creationId xmlns:a16="http://schemas.microsoft.com/office/drawing/2014/main" id="{B9159D1C-8BC8-4562-A99D-64E9FB361DB7}"/>
                </a:ext>
              </a:extLst>
            </p:cNvPr>
            <p:cNvSpPr/>
            <p:nvPr/>
          </p:nvSpPr>
          <p:spPr>
            <a:xfrm>
              <a:off x="8343237" y="450730"/>
              <a:ext cx="108600" cy="109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98;p13">
              <a:extLst>
                <a:ext uri="{FF2B5EF4-FFF2-40B4-BE49-F238E27FC236}">
                  <a16:creationId xmlns:a16="http://schemas.microsoft.com/office/drawing/2014/main" id="{87AEBE9C-58D0-4C5C-9474-189A276832B8}"/>
                </a:ext>
              </a:extLst>
            </p:cNvPr>
            <p:cNvSpPr/>
            <p:nvPr/>
          </p:nvSpPr>
          <p:spPr>
            <a:xfrm>
              <a:off x="6300257" y="692899"/>
              <a:ext cx="108600" cy="1095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99;p13">
              <a:extLst>
                <a:ext uri="{FF2B5EF4-FFF2-40B4-BE49-F238E27FC236}">
                  <a16:creationId xmlns:a16="http://schemas.microsoft.com/office/drawing/2014/main" id="{1A34A9D6-8697-409A-8BEA-2636B22E3138}"/>
                </a:ext>
              </a:extLst>
            </p:cNvPr>
            <p:cNvSpPr/>
            <p:nvPr/>
          </p:nvSpPr>
          <p:spPr>
            <a:xfrm>
              <a:off x="8034116" y="1184163"/>
              <a:ext cx="309000" cy="3117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00;p13">
              <a:extLst>
                <a:ext uri="{FF2B5EF4-FFF2-40B4-BE49-F238E27FC236}">
                  <a16:creationId xmlns:a16="http://schemas.microsoft.com/office/drawing/2014/main" id="{90273F22-6DFC-431F-BEDD-130F81C1E4C3}"/>
                </a:ext>
              </a:extLst>
            </p:cNvPr>
            <p:cNvSpPr/>
            <p:nvPr/>
          </p:nvSpPr>
          <p:spPr>
            <a:xfrm>
              <a:off x="7886582" y="873953"/>
              <a:ext cx="147600" cy="148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01;p13">
              <a:extLst>
                <a:ext uri="{FF2B5EF4-FFF2-40B4-BE49-F238E27FC236}">
                  <a16:creationId xmlns:a16="http://schemas.microsoft.com/office/drawing/2014/main" id="{3B887B6C-66ED-4584-BA7E-C262871935D0}"/>
                </a:ext>
              </a:extLst>
            </p:cNvPr>
            <p:cNvSpPr/>
            <p:nvPr/>
          </p:nvSpPr>
          <p:spPr>
            <a:xfrm>
              <a:off x="6083374" y="1200816"/>
              <a:ext cx="108600" cy="109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02;p13">
              <a:extLst>
                <a:ext uri="{FF2B5EF4-FFF2-40B4-BE49-F238E27FC236}">
                  <a16:creationId xmlns:a16="http://schemas.microsoft.com/office/drawing/2014/main" id="{6A239B4C-D394-439C-8C2F-295F1BD7E3FD}"/>
                </a:ext>
              </a:extLst>
            </p:cNvPr>
            <p:cNvSpPr/>
            <p:nvPr/>
          </p:nvSpPr>
          <p:spPr>
            <a:xfrm>
              <a:off x="7254735" y="1594791"/>
              <a:ext cx="260400" cy="262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03;p13">
              <a:extLst>
                <a:ext uri="{FF2B5EF4-FFF2-40B4-BE49-F238E27FC236}">
                  <a16:creationId xmlns:a16="http://schemas.microsoft.com/office/drawing/2014/main" id="{40B06790-9D8A-4A49-9A5C-DC83B6FBDF0F}"/>
                </a:ext>
              </a:extLst>
            </p:cNvPr>
            <p:cNvSpPr/>
            <p:nvPr/>
          </p:nvSpPr>
          <p:spPr>
            <a:xfrm>
              <a:off x="7726669" y="432660"/>
              <a:ext cx="159900" cy="1614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04;p13">
              <a:extLst>
                <a:ext uri="{FF2B5EF4-FFF2-40B4-BE49-F238E27FC236}">
                  <a16:creationId xmlns:a16="http://schemas.microsoft.com/office/drawing/2014/main" id="{D0D3FB35-0247-4382-82D2-94E23D9987FA}"/>
                </a:ext>
              </a:extLst>
            </p:cNvPr>
            <p:cNvSpPr/>
            <p:nvPr/>
          </p:nvSpPr>
          <p:spPr>
            <a:xfrm>
              <a:off x="8127201" y="1609154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05;p13">
              <a:extLst>
                <a:ext uri="{FF2B5EF4-FFF2-40B4-BE49-F238E27FC236}">
                  <a16:creationId xmlns:a16="http://schemas.microsoft.com/office/drawing/2014/main" id="{7D90CE28-6D66-4FCB-8D01-47D4D15AF733}"/>
                </a:ext>
              </a:extLst>
            </p:cNvPr>
            <p:cNvSpPr/>
            <p:nvPr/>
          </p:nvSpPr>
          <p:spPr>
            <a:xfrm>
              <a:off x="8647899" y="736353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06;p13">
              <a:extLst>
                <a:ext uri="{FF2B5EF4-FFF2-40B4-BE49-F238E27FC236}">
                  <a16:creationId xmlns:a16="http://schemas.microsoft.com/office/drawing/2014/main" id="{C7D47660-4588-455D-9A27-E9F211A2EC2C}"/>
                </a:ext>
              </a:extLst>
            </p:cNvPr>
            <p:cNvSpPr/>
            <p:nvPr/>
          </p:nvSpPr>
          <p:spPr>
            <a:xfrm>
              <a:off x="6809363" y="632825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07;p13">
              <a:extLst>
                <a:ext uri="{FF2B5EF4-FFF2-40B4-BE49-F238E27FC236}">
                  <a16:creationId xmlns:a16="http://schemas.microsoft.com/office/drawing/2014/main" id="{C572D54C-4BFD-40D3-8741-B226FF549FC9}"/>
                </a:ext>
              </a:extLst>
            </p:cNvPr>
            <p:cNvSpPr/>
            <p:nvPr/>
          </p:nvSpPr>
          <p:spPr>
            <a:xfrm>
              <a:off x="7305942" y="297217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08;p13">
              <a:extLst>
                <a:ext uri="{FF2B5EF4-FFF2-40B4-BE49-F238E27FC236}">
                  <a16:creationId xmlns:a16="http://schemas.microsoft.com/office/drawing/2014/main" id="{0EC67E6F-86A6-4BF3-8F29-AEE249275F33}"/>
                </a:ext>
              </a:extLst>
            </p:cNvPr>
            <p:cNvSpPr/>
            <p:nvPr/>
          </p:nvSpPr>
          <p:spPr>
            <a:xfrm>
              <a:off x="7663122" y="1386002"/>
              <a:ext cx="156600" cy="1578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09;p13">
              <a:extLst>
                <a:ext uri="{FF2B5EF4-FFF2-40B4-BE49-F238E27FC236}">
                  <a16:creationId xmlns:a16="http://schemas.microsoft.com/office/drawing/2014/main" id="{162D1630-0E7A-40D9-85CB-866AA43A5442}"/>
                </a:ext>
              </a:extLst>
            </p:cNvPr>
            <p:cNvSpPr/>
            <p:nvPr/>
          </p:nvSpPr>
          <p:spPr>
            <a:xfrm>
              <a:off x="7355051" y="1351641"/>
              <a:ext cx="103500" cy="1041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" name="Google Shape;147;p16">
            <a:extLst>
              <a:ext uri="{FF2B5EF4-FFF2-40B4-BE49-F238E27FC236}">
                <a16:creationId xmlns:a16="http://schemas.microsoft.com/office/drawing/2014/main" id="{E4F0B725-D152-48B6-9751-F82DBBE485B5}"/>
              </a:ext>
            </a:extLst>
          </p:cNvPr>
          <p:cNvSpPr/>
          <p:nvPr/>
        </p:nvSpPr>
        <p:spPr>
          <a:xfrm>
            <a:off x="1134218" y="1321821"/>
            <a:ext cx="6006254" cy="560258"/>
          </a:xfrm>
          <a:prstGeom prst="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NDA - MONTANTS DES CONTRIBUTIONS FAMILIALES</a:t>
            </a:r>
          </a:p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2024 /2025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Google Shape;122;p14">
            <a:extLst>
              <a:ext uri="{FF2B5EF4-FFF2-40B4-BE49-F238E27FC236}">
                <a16:creationId xmlns:a16="http://schemas.microsoft.com/office/drawing/2014/main" id="{431A846F-EBCB-4767-940E-2713C84BC895}"/>
              </a:ext>
            </a:extLst>
          </p:cNvPr>
          <p:cNvSpPr/>
          <p:nvPr/>
        </p:nvSpPr>
        <p:spPr>
          <a:xfrm>
            <a:off x="913005" y="1321821"/>
            <a:ext cx="205912" cy="560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123;p14">
            <a:extLst>
              <a:ext uri="{FF2B5EF4-FFF2-40B4-BE49-F238E27FC236}">
                <a16:creationId xmlns:a16="http://schemas.microsoft.com/office/drawing/2014/main" id="{7055957F-F545-40B1-AD9F-5ADC66BC7773}"/>
              </a:ext>
            </a:extLst>
          </p:cNvPr>
          <p:cNvSpPr/>
          <p:nvPr/>
        </p:nvSpPr>
        <p:spPr>
          <a:xfrm>
            <a:off x="682267" y="1321821"/>
            <a:ext cx="205912" cy="560258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124;p14">
            <a:extLst>
              <a:ext uri="{FF2B5EF4-FFF2-40B4-BE49-F238E27FC236}">
                <a16:creationId xmlns:a16="http://schemas.microsoft.com/office/drawing/2014/main" id="{1CDE9FB9-8688-4151-BD6D-A2CBB708F8AA}"/>
              </a:ext>
            </a:extLst>
          </p:cNvPr>
          <p:cNvSpPr/>
          <p:nvPr/>
        </p:nvSpPr>
        <p:spPr>
          <a:xfrm>
            <a:off x="451529" y="1321822"/>
            <a:ext cx="205912" cy="560258"/>
          </a:xfrm>
          <a:prstGeom prst="rect">
            <a:avLst/>
          </a:prstGeom>
          <a:solidFill>
            <a:srgbClr val="CCC0D9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125;p14">
            <a:extLst>
              <a:ext uri="{FF2B5EF4-FFF2-40B4-BE49-F238E27FC236}">
                <a16:creationId xmlns:a16="http://schemas.microsoft.com/office/drawing/2014/main" id="{FF7626DA-2651-49FD-BD7C-7B01AB90A2E0}"/>
              </a:ext>
            </a:extLst>
          </p:cNvPr>
          <p:cNvSpPr/>
          <p:nvPr/>
        </p:nvSpPr>
        <p:spPr>
          <a:xfrm>
            <a:off x="201741" y="1321821"/>
            <a:ext cx="205912" cy="560258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DD3DCB8C-0205-49E8-B719-CB7D32176A9F}"/>
              </a:ext>
            </a:extLst>
          </p:cNvPr>
          <p:cNvSpPr/>
          <p:nvPr/>
        </p:nvSpPr>
        <p:spPr>
          <a:xfrm>
            <a:off x="1356243" y="2400297"/>
            <a:ext cx="2111130" cy="584082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Tranches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F2CF3EFD-96CA-4A44-BF06-92FE0A559D41}"/>
              </a:ext>
            </a:extLst>
          </p:cNvPr>
          <p:cNvSpPr/>
          <p:nvPr/>
        </p:nvSpPr>
        <p:spPr>
          <a:xfrm>
            <a:off x="3528423" y="2403586"/>
            <a:ext cx="1926806" cy="584082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Tarif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« Unique »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Pour le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premier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enfant inscrit à NDA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8BC1FE4D-F693-49B6-9134-261C85617774}"/>
              </a:ext>
            </a:extLst>
          </p:cNvPr>
          <p:cNvSpPr/>
          <p:nvPr/>
        </p:nvSpPr>
        <p:spPr>
          <a:xfrm>
            <a:off x="303607" y="2393711"/>
            <a:ext cx="972743" cy="595488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Catégories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4B620A1-C50A-45A3-A328-EE057D9E435D}"/>
              </a:ext>
            </a:extLst>
          </p:cNvPr>
          <p:cNvSpPr/>
          <p:nvPr/>
        </p:nvSpPr>
        <p:spPr>
          <a:xfrm>
            <a:off x="5488792" y="2399270"/>
            <a:ext cx="1852596" cy="595488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Tarif « 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Plusieurs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 »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Pour les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deuxièmes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200" b="1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troisièmes</a:t>
            </a:r>
            <a:r>
              <a:rPr lang="fr-FR" sz="12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BF628FDA-F416-4E68-926A-808B1E3FE12C}"/>
              </a:ext>
            </a:extLst>
          </p:cNvPr>
          <p:cNvSpPr/>
          <p:nvPr/>
        </p:nvSpPr>
        <p:spPr>
          <a:xfrm>
            <a:off x="303607" y="3639268"/>
            <a:ext cx="972743" cy="2142365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205DAFF2-3E8B-4D64-8E41-12DF5CC377C2}"/>
              </a:ext>
            </a:extLst>
          </p:cNvPr>
          <p:cNvSpPr/>
          <p:nvPr/>
        </p:nvSpPr>
        <p:spPr>
          <a:xfrm>
            <a:off x="1330825" y="3636140"/>
            <a:ext cx="2111130" cy="21545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Inférieur ou égal à 3 430 €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3 341 € à 5 335 €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5 336 € à 7 241 €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7 242 € à 9 146 €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9 147 € à 11 052 €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11 053 € à 12 958 €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12 959 € à 14 864 €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14 865 € à 16 769 €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Supérieur à 16 770 €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F715671B-1F23-43F0-96E4-F9BFCE481764}"/>
              </a:ext>
            </a:extLst>
          </p:cNvPr>
          <p:cNvSpPr/>
          <p:nvPr/>
        </p:nvSpPr>
        <p:spPr>
          <a:xfrm>
            <a:off x="4573651" y="3633315"/>
            <a:ext cx="896354" cy="215426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567 €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660 €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809 €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930 €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1 069 €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1 183 €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1 315 €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1 440 €</a:t>
            </a: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B0016434-D453-4184-B554-14B66E2C10A4}"/>
              </a:ext>
            </a:extLst>
          </p:cNvPr>
          <p:cNvSpPr/>
          <p:nvPr/>
        </p:nvSpPr>
        <p:spPr>
          <a:xfrm>
            <a:off x="4560495" y="3195024"/>
            <a:ext cx="896354" cy="364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4FD14BD4-CBD8-4F24-933C-8AA28C38D8A5}"/>
              </a:ext>
            </a:extLst>
          </p:cNvPr>
          <p:cNvSpPr/>
          <p:nvPr/>
        </p:nvSpPr>
        <p:spPr>
          <a:xfrm>
            <a:off x="3527340" y="3203267"/>
            <a:ext cx="972743" cy="364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Mensuel</a:t>
            </a: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(Sur 10 mois)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CCDB9EDC-F2EB-468A-A4A2-C923AF18DE43}"/>
              </a:ext>
            </a:extLst>
          </p:cNvPr>
          <p:cNvSpPr/>
          <p:nvPr/>
        </p:nvSpPr>
        <p:spPr>
          <a:xfrm>
            <a:off x="6492477" y="3192871"/>
            <a:ext cx="896354" cy="364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636F7E86-AC40-437B-A6D9-9BFE191E53B5}"/>
              </a:ext>
            </a:extLst>
          </p:cNvPr>
          <p:cNvSpPr/>
          <p:nvPr/>
        </p:nvSpPr>
        <p:spPr>
          <a:xfrm>
            <a:off x="5532445" y="3185946"/>
            <a:ext cx="889193" cy="384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Tarif Mensuel</a:t>
            </a:r>
          </a:p>
          <a:p>
            <a:pPr algn="ctr"/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(Sur 10 mois)</a:t>
            </a:r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09B5EF88-E8BB-4AA2-ADBB-7DE0785CBD9B}"/>
              </a:ext>
            </a:extLst>
          </p:cNvPr>
          <p:cNvSpPr/>
          <p:nvPr/>
        </p:nvSpPr>
        <p:spPr>
          <a:xfrm>
            <a:off x="6506619" y="3639581"/>
            <a:ext cx="896354" cy="21540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481 €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538 €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695 €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810 €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929 €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1 036 €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1 167 €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1 263 € 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61BA629F-86A9-4478-BDBE-F36E3BB0FB88}"/>
              </a:ext>
            </a:extLst>
          </p:cNvPr>
          <p:cNvSpPr/>
          <p:nvPr/>
        </p:nvSpPr>
        <p:spPr>
          <a:xfrm>
            <a:off x="3535598" y="3636374"/>
            <a:ext cx="956228" cy="215426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45,2 €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56,7 €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66 €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80,90 €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93 €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106,90 €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118,30 €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131,50 €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144 €</a:t>
            </a:r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4BC064D9-3E4B-4DF4-9EEB-78F6E04401D3}"/>
              </a:ext>
            </a:extLst>
          </p:cNvPr>
          <p:cNvSpPr/>
          <p:nvPr/>
        </p:nvSpPr>
        <p:spPr>
          <a:xfrm>
            <a:off x="5536484" y="3639106"/>
            <a:ext cx="915711" cy="2143900"/>
          </a:xfrm>
          <a:prstGeom prst="roundRect">
            <a:avLst/>
          </a:prstGeom>
          <a:solidFill>
            <a:schemeClr val="bg1"/>
          </a:solidFill>
          <a:ln>
            <a:solidFill>
              <a:srgbClr val="D8D2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37,2 €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48,10 €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53,80 €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69,50 €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81 €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92,90 €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103,60 €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116,70 €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126,30 €</a:t>
            </a: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7" name="Rectangle : coins arrondis 96">
            <a:extLst>
              <a:ext uri="{FF2B5EF4-FFF2-40B4-BE49-F238E27FC236}">
                <a16:creationId xmlns:a16="http://schemas.microsoft.com/office/drawing/2014/main" id="{1159EFA8-D038-4F49-B361-27DEAD99C4C4}"/>
              </a:ext>
            </a:extLst>
          </p:cNvPr>
          <p:cNvSpPr/>
          <p:nvPr/>
        </p:nvSpPr>
        <p:spPr>
          <a:xfrm>
            <a:off x="304107" y="5844576"/>
            <a:ext cx="7078472" cy="259214"/>
          </a:xfrm>
          <a:prstGeom prst="round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 du montant de la scolarité</a:t>
            </a:r>
          </a:p>
        </p:txBody>
      </p:sp>
      <p:sp>
        <p:nvSpPr>
          <p:cNvPr id="99" name="Rectangle : coins arrondis 98">
            <a:extLst>
              <a:ext uri="{FF2B5EF4-FFF2-40B4-BE49-F238E27FC236}">
                <a16:creationId xmlns:a16="http://schemas.microsoft.com/office/drawing/2014/main" id="{1101BE66-09F0-47A9-B702-8774C2E3ECB7}"/>
              </a:ext>
            </a:extLst>
          </p:cNvPr>
          <p:cNvSpPr/>
          <p:nvPr/>
        </p:nvSpPr>
        <p:spPr>
          <a:xfrm>
            <a:off x="292411" y="6144670"/>
            <a:ext cx="7078473" cy="1704211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 se situer dans une catégorie, il faut prendre :</a:t>
            </a:r>
          </a:p>
          <a:p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Revenu fiscal de référence + Prestations familiales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(Allocations familiales + APL + autres),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divisés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le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 parts.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nombre de parts est égal au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d’enfants à charge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augmenté de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deux unités.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deux unités représentent les parents qu’ils soient 1 ou 2 foyers. Ce système a pour avantage de  ne pas défavoriser les personnes qui vivent seules avec leurs enfants.</a:t>
            </a:r>
          </a:p>
          <a:p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Exemple : 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couple avec 2 enfants a un revenu fiscal de référence de 30 000 € auxquels s’ajoutent 1 189 € de prestations familiales annuelles :</a:t>
            </a:r>
          </a:p>
          <a:p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des ressources :	30 000 € + 1 189 € = </a:t>
            </a:r>
            <a:r>
              <a:rPr lang="fr-FR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31 189 €		Cette famille sera en catégorie D</a:t>
            </a:r>
          </a:p>
          <a:p>
            <a:r>
              <a:rPr lang="fr-FR" sz="1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 parts :	2 + 2 enfants           = </a:t>
            </a:r>
            <a:r>
              <a:rPr lang="fr-FR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r>
              <a:rPr lang="fr-FR" sz="1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 familial :	31 189 : 4                </a:t>
            </a:r>
            <a:r>
              <a:rPr lang="fr-FR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7 797 €</a:t>
            </a:r>
          </a:p>
          <a:p>
            <a:endParaRPr lang="fr-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Flèche : droite 99">
            <a:extLst>
              <a:ext uri="{FF2B5EF4-FFF2-40B4-BE49-F238E27FC236}">
                <a16:creationId xmlns:a16="http://schemas.microsoft.com/office/drawing/2014/main" id="{1F2E4D03-B776-4177-9977-BAB54BCD3634}"/>
              </a:ext>
            </a:extLst>
          </p:cNvPr>
          <p:cNvSpPr/>
          <p:nvPr/>
        </p:nvSpPr>
        <p:spPr>
          <a:xfrm>
            <a:off x="4409890" y="6974080"/>
            <a:ext cx="360507" cy="135603"/>
          </a:xfrm>
          <a:prstGeom prst="rightArrow">
            <a:avLst/>
          </a:prstGeom>
          <a:solidFill>
            <a:srgbClr val="D8D2E4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 : coins arrondis 104">
            <a:extLst>
              <a:ext uri="{FF2B5EF4-FFF2-40B4-BE49-F238E27FC236}">
                <a16:creationId xmlns:a16="http://schemas.microsoft.com/office/drawing/2014/main" id="{C9111C3A-EF7C-4856-A409-E9FCDFB45167}"/>
              </a:ext>
            </a:extLst>
          </p:cNvPr>
          <p:cNvSpPr/>
          <p:nvPr/>
        </p:nvSpPr>
        <p:spPr>
          <a:xfrm>
            <a:off x="383500" y="7901417"/>
            <a:ext cx="972743" cy="448544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Demi-pension</a:t>
            </a:r>
          </a:p>
        </p:txBody>
      </p:sp>
      <p:sp>
        <p:nvSpPr>
          <p:cNvPr id="106" name="Rectangle : coins arrondis 105">
            <a:extLst>
              <a:ext uri="{FF2B5EF4-FFF2-40B4-BE49-F238E27FC236}">
                <a16:creationId xmlns:a16="http://schemas.microsoft.com/office/drawing/2014/main" id="{4CA7788A-A20F-419E-8295-E2EC101639D2}"/>
              </a:ext>
            </a:extLst>
          </p:cNvPr>
          <p:cNvSpPr/>
          <p:nvPr/>
        </p:nvSpPr>
        <p:spPr>
          <a:xfrm>
            <a:off x="1425078" y="7902814"/>
            <a:ext cx="5916310" cy="44854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 pour un demi-pensionnaire (à partir de 3 jours) : 6,70€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 occasionnel : 7,50€</a:t>
            </a:r>
          </a:p>
        </p:txBody>
      </p:sp>
      <p:sp>
        <p:nvSpPr>
          <p:cNvPr id="109" name="Rectangle : coins arrondis 108">
            <a:extLst>
              <a:ext uri="{FF2B5EF4-FFF2-40B4-BE49-F238E27FC236}">
                <a16:creationId xmlns:a16="http://schemas.microsoft.com/office/drawing/2014/main" id="{F20DB465-C3B8-4F4D-83AC-A47F89E59493}"/>
              </a:ext>
            </a:extLst>
          </p:cNvPr>
          <p:cNvSpPr/>
          <p:nvPr/>
        </p:nvSpPr>
        <p:spPr>
          <a:xfrm>
            <a:off x="383500" y="8398391"/>
            <a:ext cx="972743" cy="563037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Etude / garderie</a:t>
            </a:r>
          </a:p>
        </p:txBody>
      </p:sp>
      <p:sp>
        <p:nvSpPr>
          <p:cNvPr id="110" name="Rectangle : coins arrondis 109">
            <a:extLst>
              <a:ext uri="{FF2B5EF4-FFF2-40B4-BE49-F238E27FC236}">
                <a16:creationId xmlns:a16="http://schemas.microsoft.com/office/drawing/2014/main" id="{E61AFC2F-451E-4DA4-9F85-5F65C0AE1A61}"/>
              </a:ext>
            </a:extLst>
          </p:cNvPr>
          <p:cNvSpPr/>
          <p:nvPr/>
        </p:nvSpPr>
        <p:spPr>
          <a:xfrm>
            <a:off x="1443551" y="8404994"/>
            <a:ext cx="5923338" cy="5630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Forfait 200 € (soit 20 € par mois) + 2,80 € par séance et 1 € pour la garderie du matin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Etude / garderie occasionnelle : 7 € </a:t>
            </a:r>
          </a:p>
        </p:txBody>
      </p:sp>
      <p:sp>
        <p:nvSpPr>
          <p:cNvPr id="113" name="Rectangle : coins arrondis 112">
            <a:extLst>
              <a:ext uri="{FF2B5EF4-FFF2-40B4-BE49-F238E27FC236}">
                <a16:creationId xmlns:a16="http://schemas.microsoft.com/office/drawing/2014/main" id="{BFB6605B-8110-4F79-8840-7556550EA707}"/>
              </a:ext>
            </a:extLst>
          </p:cNvPr>
          <p:cNvSpPr/>
          <p:nvPr/>
        </p:nvSpPr>
        <p:spPr>
          <a:xfrm>
            <a:off x="401807" y="9009858"/>
            <a:ext cx="972743" cy="700336"/>
          </a:xfrm>
          <a:prstGeom prst="roundRect">
            <a:avLst/>
          </a:prstGeom>
          <a:solidFill>
            <a:srgbClr val="D8D2E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highlight>
                  <a:srgbClr val="D8D2E4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Frais annexes</a:t>
            </a:r>
          </a:p>
        </p:txBody>
      </p:sp>
      <p:sp>
        <p:nvSpPr>
          <p:cNvPr id="114" name="Rectangle : coins arrondis 113">
            <a:extLst>
              <a:ext uri="{FF2B5EF4-FFF2-40B4-BE49-F238E27FC236}">
                <a16:creationId xmlns:a16="http://schemas.microsoft.com/office/drawing/2014/main" id="{09ED19FE-8CA8-4B8E-B9F3-9D0673F8C279}"/>
              </a:ext>
            </a:extLst>
          </p:cNvPr>
          <p:cNvSpPr/>
          <p:nvPr/>
        </p:nvSpPr>
        <p:spPr>
          <a:xfrm>
            <a:off x="1427861" y="9020533"/>
            <a:ext cx="5954718" cy="7001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Activités culturelles, sportives maternelles : 60 € (soit 6€ par mois)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Activités culturelles, sportives primaires : 80 € (soit 8€ par mois)</a:t>
            </a:r>
          </a:p>
          <a:p>
            <a:pPr>
              <a:lnSpc>
                <a:spcPct val="150000"/>
              </a:lnSpc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Fichiers en classes primaires : entre 10 et 25 € (suivant les classes)</a:t>
            </a:r>
          </a:p>
        </p:txBody>
      </p:sp>
      <p:cxnSp>
        <p:nvCxnSpPr>
          <p:cNvPr id="115" name="Google Shape;110;p13">
            <a:extLst>
              <a:ext uri="{FF2B5EF4-FFF2-40B4-BE49-F238E27FC236}">
                <a16:creationId xmlns:a16="http://schemas.microsoft.com/office/drawing/2014/main" id="{0F9E4F5B-EE6F-479A-89CE-E702B351B1F5}"/>
              </a:ext>
            </a:extLst>
          </p:cNvPr>
          <p:cNvCxnSpPr>
            <a:cxnSpLocks/>
          </p:cNvCxnSpPr>
          <p:nvPr/>
        </p:nvCxnSpPr>
        <p:spPr>
          <a:xfrm flipH="1" flipV="1">
            <a:off x="109587" y="10520453"/>
            <a:ext cx="7293386" cy="1672"/>
          </a:xfrm>
          <a:prstGeom prst="straightConnector1">
            <a:avLst/>
          </a:prstGeom>
          <a:noFill/>
          <a:ln w="25400" cap="flat" cmpd="sng">
            <a:solidFill>
              <a:srgbClr val="5F49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6" name="Rectangle : coins arrondis 115">
            <a:extLst>
              <a:ext uri="{FF2B5EF4-FFF2-40B4-BE49-F238E27FC236}">
                <a16:creationId xmlns:a16="http://schemas.microsoft.com/office/drawing/2014/main" id="{80F20657-1E5E-4466-A179-B7D6D4FBE6FB}"/>
              </a:ext>
            </a:extLst>
          </p:cNvPr>
          <p:cNvSpPr/>
          <p:nvPr/>
        </p:nvSpPr>
        <p:spPr>
          <a:xfrm>
            <a:off x="407651" y="9773137"/>
            <a:ext cx="6927179" cy="256654"/>
          </a:xfrm>
          <a:prstGeom prst="roundRect">
            <a:avLst/>
          </a:prstGeom>
          <a:solidFill>
            <a:srgbClr val="5F497A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Fonds de solidarité</a:t>
            </a:r>
          </a:p>
        </p:txBody>
      </p:sp>
      <p:sp>
        <p:nvSpPr>
          <p:cNvPr id="117" name="Rectangle : coins arrondis 116">
            <a:extLst>
              <a:ext uri="{FF2B5EF4-FFF2-40B4-BE49-F238E27FC236}">
                <a16:creationId xmlns:a16="http://schemas.microsoft.com/office/drawing/2014/main" id="{768B01A2-6DD1-463E-86CA-D04D22C01BDA}"/>
              </a:ext>
            </a:extLst>
          </p:cNvPr>
          <p:cNvSpPr/>
          <p:nvPr/>
        </p:nvSpPr>
        <p:spPr>
          <a:xfrm>
            <a:off x="407652" y="10090932"/>
            <a:ext cx="6927179" cy="352949"/>
          </a:xfrm>
          <a:prstGeom prst="roundRect">
            <a:avLst/>
          </a:prstGeom>
          <a:solidFill>
            <a:schemeClr val="bg1"/>
          </a:solidFill>
          <a:ln>
            <a:solidFill>
              <a:srgbClr val="5F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basée sur le volontariat en vue d'apporter une aide financière à l’établissement (projets, investissements, équipements… : 90 € (9€ par mois), 180 € (soit 18 € par mois), 270 € (soit 27 € par mois)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969F0FBD-E695-42E2-A68C-D4BEE3E91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956" y="47496"/>
            <a:ext cx="994697" cy="1265978"/>
          </a:xfrm>
          <a:prstGeom prst="rect">
            <a:avLst/>
          </a:prstGeom>
        </p:spPr>
      </p:pic>
      <p:sp>
        <p:nvSpPr>
          <p:cNvPr id="57" name="ZoneTexte 56">
            <a:extLst>
              <a:ext uri="{FF2B5EF4-FFF2-40B4-BE49-F238E27FC236}">
                <a16:creationId xmlns:a16="http://schemas.microsoft.com/office/drawing/2014/main" id="{D95CD76A-2DFB-4033-909C-46B6550192A6}"/>
              </a:ext>
            </a:extLst>
          </p:cNvPr>
          <p:cNvSpPr txBox="1"/>
          <p:nvPr/>
        </p:nvSpPr>
        <p:spPr>
          <a:xfrm>
            <a:off x="2362200" y="1937741"/>
            <a:ext cx="5149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Pour toute nouvelle inscription : </a:t>
            </a:r>
            <a:r>
              <a:rPr lang="fr-FR" sz="800" b="1" dirty="0"/>
              <a:t>150 € vous seront demandé à l’inscription </a:t>
            </a:r>
            <a:r>
              <a:rPr lang="fr-FR" sz="800" dirty="0"/>
              <a:t>:</a:t>
            </a:r>
          </a:p>
          <a:p>
            <a:pPr marL="285750" indent="-285750">
              <a:buFontTx/>
              <a:buChar char="-"/>
            </a:pPr>
            <a:r>
              <a:rPr lang="fr-FR" sz="800" dirty="0"/>
              <a:t>80€ d’arrhes qui viendront en déduction de votre facture annuelle</a:t>
            </a:r>
          </a:p>
          <a:p>
            <a:pPr marL="285750" indent="-285750">
              <a:buFontTx/>
              <a:buChar char="-"/>
            </a:pPr>
            <a:r>
              <a:rPr lang="fr-FR" sz="800" dirty="0"/>
              <a:t>70€ de frais de dossier </a:t>
            </a:r>
            <a:r>
              <a:rPr lang="fr-FR" sz="800" b="1" dirty="0"/>
              <a:t>non remboursable</a:t>
            </a:r>
          </a:p>
        </p:txBody>
      </p:sp>
      <p:pic>
        <p:nvPicPr>
          <p:cNvPr id="58" name="Picture 4" descr="107,600+ Important Notice Stock Photos, Pictures &amp; Royalty-Free Images -  iStock | Attention, Feedback, Bulletin board">
            <a:extLst>
              <a:ext uri="{FF2B5EF4-FFF2-40B4-BE49-F238E27FC236}">
                <a16:creationId xmlns:a16="http://schemas.microsoft.com/office/drawing/2014/main" id="{637A3DE1-F114-4CA4-8CEA-F395CC797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472" y="1878924"/>
            <a:ext cx="692728" cy="51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21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3BA6E8-4656-4F69-A097-EA7E9153A9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5" name="Google Shape;113;p13">
            <a:extLst>
              <a:ext uri="{FF2B5EF4-FFF2-40B4-BE49-F238E27FC236}">
                <a16:creationId xmlns:a16="http://schemas.microsoft.com/office/drawing/2014/main" id="{D690F2FA-8E38-406A-8E1C-E6005158291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83725" y="169688"/>
            <a:ext cx="1689025" cy="986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CB0A134-7BDA-45C9-80A1-CBEA08C84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956" y="47496"/>
            <a:ext cx="994697" cy="1265978"/>
          </a:xfrm>
          <a:prstGeom prst="rect">
            <a:avLst/>
          </a:prstGeom>
        </p:spPr>
      </p:pic>
      <p:grpSp>
        <p:nvGrpSpPr>
          <p:cNvPr id="7" name="Google Shape;91;p13">
            <a:extLst>
              <a:ext uri="{FF2B5EF4-FFF2-40B4-BE49-F238E27FC236}">
                <a16:creationId xmlns:a16="http://schemas.microsoft.com/office/drawing/2014/main" id="{2C0401CA-ED0A-4D59-B072-A1E5CE70CEFF}"/>
              </a:ext>
            </a:extLst>
          </p:cNvPr>
          <p:cNvGrpSpPr/>
          <p:nvPr/>
        </p:nvGrpSpPr>
        <p:grpSpPr>
          <a:xfrm>
            <a:off x="4789283" y="211673"/>
            <a:ext cx="2101008" cy="986070"/>
            <a:chOff x="6083374" y="297217"/>
            <a:chExt cx="2774825" cy="1560074"/>
          </a:xfrm>
        </p:grpSpPr>
        <p:sp>
          <p:nvSpPr>
            <p:cNvPr id="8" name="Google Shape;92;p13">
              <a:extLst>
                <a:ext uri="{FF2B5EF4-FFF2-40B4-BE49-F238E27FC236}">
                  <a16:creationId xmlns:a16="http://schemas.microsoft.com/office/drawing/2014/main" id="{6A26306C-1BB8-4EFA-A229-62C2071C14C3}"/>
                </a:ext>
              </a:extLst>
            </p:cNvPr>
            <p:cNvSpPr/>
            <p:nvPr/>
          </p:nvSpPr>
          <p:spPr>
            <a:xfrm>
              <a:off x="6708609" y="1259431"/>
              <a:ext cx="311100" cy="31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3;p13">
              <a:extLst>
                <a:ext uri="{FF2B5EF4-FFF2-40B4-BE49-F238E27FC236}">
                  <a16:creationId xmlns:a16="http://schemas.microsoft.com/office/drawing/2014/main" id="{B1F4BD3E-E586-46D4-A54A-55F162CB3A80}"/>
                </a:ext>
              </a:extLst>
            </p:cNvPr>
            <p:cNvSpPr/>
            <p:nvPr/>
          </p:nvSpPr>
          <p:spPr>
            <a:xfrm>
              <a:off x="6566719" y="923516"/>
              <a:ext cx="186300" cy="1878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94;p13">
              <a:extLst>
                <a:ext uri="{FF2B5EF4-FFF2-40B4-BE49-F238E27FC236}">
                  <a16:creationId xmlns:a16="http://schemas.microsoft.com/office/drawing/2014/main" id="{136C8C99-0F76-4E28-A8C3-A1B24EE6CB7A}"/>
                </a:ext>
              </a:extLst>
            </p:cNvPr>
            <p:cNvSpPr/>
            <p:nvPr/>
          </p:nvSpPr>
          <p:spPr>
            <a:xfrm>
              <a:off x="6408887" y="1336731"/>
              <a:ext cx="157800" cy="1593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95;p13">
              <a:extLst>
                <a:ext uri="{FF2B5EF4-FFF2-40B4-BE49-F238E27FC236}">
                  <a16:creationId xmlns:a16="http://schemas.microsoft.com/office/drawing/2014/main" id="{8148C42D-F78A-4772-8D63-28E6D7207B66}"/>
                </a:ext>
              </a:extLst>
            </p:cNvPr>
            <p:cNvSpPr/>
            <p:nvPr/>
          </p:nvSpPr>
          <p:spPr>
            <a:xfrm>
              <a:off x="8127201" y="593923"/>
              <a:ext cx="152400" cy="1536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96;p13">
              <a:extLst>
                <a:ext uri="{FF2B5EF4-FFF2-40B4-BE49-F238E27FC236}">
                  <a16:creationId xmlns:a16="http://schemas.microsoft.com/office/drawing/2014/main" id="{5B53C950-494E-4502-81F3-EA63A19389B8}"/>
                </a:ext>
              </a:extLst>
            </p:cNvPr>
            <p:cNvSpPr/>
            <p:nvPr/>
          </p:nvSpPr>
          <p:spPr>
            <a:xfrm>
              <a:off x="7297819" y="690212"/>
              <a:ext cx="428700" cy="4644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97;p13">
              <a:extLst>
                <a:ext uri="{FF2B5EF4-FFF2-40B4-BE49-F238E27FC236}">
                  <a16:creationId xmlns:a16="http://schemas.microsoft.com/office/drawing/2014/main" id="{44B5B451-B260-405F-BC08-044226015D48}"/>
                </a:ext>
              </a:extLst>
            </p:cNvPr>
            <p:cNvSpPr/>
            <p:nvPr/>
          </p:nvSpPr>
          <p:spPr>
            <a:xfrm>
              <a:off x="8343237" y="450730"/>
              <a:ext cx="108600" cy="109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98;p13">
              <a:extLst>
                <a:ext uri="{FF2B5EF4-FFF2-40B4-BE49-F238E27FC236}">
                  <a16:creationId xmlns:a16="http://schemas.microsoft.com/office/drawing/2014/main" id="{F5A035A8-C125-41D4-B2B4-9F583FB9F7A5}"/>
                </a:ext>
              </a:extLst>
            </p:cNvPr>
            <p:cNvSpPr/>
            <p:nvPr/>
          </p:nvSpPr>
          <p:spPr>
            <a:xfrm>
              <a:off x="6300257" y="692899"/>
              <a:ext cx="108600" cy="1095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99;p13">
              <a:extLst>
                <a:ext uri="{FF2B5EF4-FFF2-40B4-BE49-F238E27FC236}">
                  <a16:creationId xmlns:a16="http://schemas.microsoft.com/office/drawing/2014/main" id="{7C42333B-4708-4663-85A6-EFC3499A89BB}"/>
                </a:ext>
              </a:extLst>
            </p:cNvPr>
            <p:cNvSpPr/>
            <p:nvPr/>
          </p:nvSpPr>
          <p:spPr>
            <a:xfrm>
              <a:off x="8034116" y="1184163"/>
              <a:ext cx="309000" cy="3117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00;p13">
              <a:extLst>
                <a:ext uri="{FF2B5EF4-FFF2-40B4-BE49-F238E27FC236}">
                  <a16:creationId xmlns:a16="http://schemas.microsoft.com/office/drawing/2014/main" id="{BC32BCBF-9C4E-44ED-91BE-7834B2DF35C3}"/>
                </a:ext>
              </a:extLst>
            </p:cNvPr>
            <p:cNvSpPr/>
            <p:nvPr/>
          </p:nvSpPr>
          <p:spPr>
            <a:xfrm>
              <a:off x="7886582" y="873953"/>
              <a:ext cx="147600" cy="148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01;p13">
              <a:extLst>
                <a:ext uri="{FF2B5EF4-FFF2-40B4-BE49-F238E27FC236}">
                  <a16:creationId xmlns:a16="http://schemas.microsoft.com/office/drawing/2014/main" id="{CB7CCB4F-988E-47F3-A30E-C553EFCC3AA0}"/>
                </a:ext>
              </a:extLst>
            </p:cNvPr>
            <p:cNvSpPr/>
            <p:nvPr/>
          </p:nvSpPr>
          <p:spPr>
            <a:xfrm>
              <a:off x="6083374" y="1200816"/>
              <a:ext cx="108600" cy="109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02;p13">
              <a:extLst>
                <a:ext uri="{FF2B5EF4-FFF2-40B4-BE49-F238E27FC236}">
                  <a16:creationId xmlns:a16="http://schemas.microsoft.com/office/drawing/2014/main" id="{81298676-40CD-4201-B30F-62518673FBE6}"/>
                </a:ext>
              </a:extLst>
            </p:cNvPr>
            <p:cNvSpPr/>
            <p:nvPr/>
          </p:nvSpPr>
          <p:spPr>
            <a:xfrm>
              <a:off x="7254735" y="1594791"/>
              <a:ext cx="260400" cy="2625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03;p13">
              <a:extLst>
                <a:ext uri="{FF2B5EF4-FFF2-40B4-BE49-F238E27FC236}">
                  <a16:creationId xmlns:a16="http://schemas.microsoft.com/office/drawing/2014/main" id="{CB97CCC9-F363-4D59-8C61-DD71DD9FA43F}"/>
                </a:ext>
              </a:extLst>
            </p:cNvPr>
            <p:cNvSpPr/>
            <p:nvPr/>
          </p:nvSpPr>
          <p:spPr>
            <a:xfrm>
              <a:off x="7726669" y="432660"/>
              <a:ext cx="159900" cy="1614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04;p13">
              <a:extLst>
                <a:ext uri="{FF2B5EF4-FFF2-40B4-BE49-F238E27FC236}">
                  <a16:creationId xmlns:a16="http://schemas.microsoft.com/office/drawing/2014/main" id="{56295C20-A853-4E29-8505-E6F67B679B79}"/>
                </a:ext>
              </a:extLst>
            </p:cNvPr>
            <p:cNvSpPr/>
            <p:nvPr/>
          </p:nvSpPr>
          <p:spPr>
            <a:xfrm>
              <a:off x="8127201" y="1609154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05;p13">
              <a:extLst>
                <a:ext uri="{FF2B5EF4-FFF2-40B4-BE49-F238E27FC236}">
                  <a16:creationId xmlns:a16="http://schemas.microsoft.com/office/drawing/2014/main" id="{0103BED3-F25F-48BD-9820-7E8FF7579781}"/>
                </a:ext>
              </a:extLst>
            </p:cNvPr>
            <p:cNvSpPr/>
            <p:nvPr/>
          </p:nvSpPr>
          <p:spPr>
            <a:xfrm>
              <a:off x="8647899" y="736353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06;p13">
              <a:extLst>
                <a:ext uri="{FF2B5EF4-FFF2-40B4-BE49-F238E27FC236}">
                  <a16:creationId xmlns:a16="http://schemas.microsoft.com/office/drawing/2014/main" id="{68BA2A65-1BDF-4558-90FC-16ED0BC331D8}"/>
                </a:ext>
              </a:extLst>
            </p:cNvPr>
            <p:cNvSpPr/>
            <p:nvPr/>
          </p:nvSpPr>
          <p:spPr>
            <a:xfrm>
              <a:off x="6809363" y="632825"/>
              <a:ext cx="210300" cy="2121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107;p13">
              <a:extLst>
                <a:ext uri="{FF2B5EF4-FFF2-40B4-BE49-F238E27FC236}">
                  <a16:creationId xmlns:a16="http://schemas.microsoft.com/office/drawing/2014/main" id="{0656581B-9798-48A2-8DCD-64C9270A500F}"/>
                </a:ext>
              </a:extLst>
            </p:cNvPr>
            <p:cNvSpPr/>
            <p:nvPr/>
          </p:nvSpPr>
          <p:spPr>
            <a:xfrm>
              <a:off x="7305942" y="297217"/>
              <a:ext cx="152400" cy="153600"/>
            </a:xfrm>
            <a:prstGeom prst="rect">
              <a:avLst/>
            </a:prstGeom>
            <a:solidFill>
              <a:srgbClr val="5F497A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108;p13">
              <a:extLst>
                <a:ext uri="{FF2B5EF4-FFF2-40B4-BE49-F238E27FC236}">
                  <a16:creationId xmlns:a16="http://schemas.microsoft.com/office/drawing/2014/main" id="{C6157CE0-D050-426D-9F24-663D72892937}"/>
                </a:ext>
              </a:extLst>
            </p:cNvPr>
            <p:cNvSpPr/>
            <p:nvPr/>
          </p:nvSpPr>
          <p:spPr>
            <a:xfrm>
              <a:off x="7663122" y="1386002"/>
              <a:ext cx="156600" cy="157800"/>
            </a:xfrm>
            <a:prstGeom prst="rect">
              <a:avLst/>
            </a:prstGeom>
            <a:solidFill>
              <a:srgbClr val="CCC0D9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109;p13">
              <a:extLst>
                <a:ext uri="{FF2B5EF4-FFF2-40B4-BE49-F238E27FC236}">
                  <a16:creationId xmlns:a16="http://schemas.microsoft.com/office/drawing/2014/main" id="{0A621C95-C827-4B05-979F-DA27C2A5AF8C}"/>
                </a:ext>
              </a:extLst>
            </p:cNvPr>
            <p:cNvSpPr/>
            <p:nvPr/>
          </p:nvSpPr>
          <p:spPr>
            <a:xfrm>
              <a:off x="7355051" y="1351641"/>
              <a:ext cx="103500" cy="104100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spcFirstLastPara="1" wrap="square" lIns="134372" tIns="67167" rIns="134372" bIns="67167" anchor="ctr" anchorCtr="0">
              <a:noAutofit/>
            </a:bodyPr>
            <a:lstStyle/>
            <a:p>
              <a:pPr algn="ctr"/>
              <a:endParaRPr sz="26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" name="Google Shape;147;p16">
            <a:extLst>
              <a:ext uri="{FF2B5EF4-FFF2-40B4-BE49-F238E27FC236}">
                <a16:creationId xmlns:a16="http://schemas.microsoft.com/office/drawing/2014/main" id="{C2AFB95E-1120-4847-B15F-D5034E0C754D}"/>
              </a:ext>
            </a:extLst>
          </p:cNvPr>
          <p:cNvSpPr/>
          <p:nvPr/>
        </p:nvSpPr>
        <p:spPr>
          <a:xfrm>
            <a:off x="1145570" y="1321821"/>
            <a:ext cx="5931416" cy="557005"/>
          </a:xfrm>
          <a:prstGeom prst="rect">
            <a:avLst/>
          </a:prstGeom>
          <a:solidFill>
            <a:srgbClr val="5F497A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TARIFS LYCEE SAINT JOSEPH</a:t>
            </a:r>
          </a:p>
          <a:p>
            <a:pPr algn="ctr"/>
            <a:r>
              <a:rPr lang="fr-FR" sz="20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 /2025</a:t>
            </a:r>
            <a:endParaRPr sz="20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Google Shape;122;p14">
            <a:extLst>
              <a:ext uri="{FF2B5EF4-FFF2-40B4-BE49-F238E27FC236}">
                <a16:creationId xmlns:a16="http://schemas.microsoft.com/office/drawing/2014/main" id="{A63B20CC-2F50-4E10-A050-C9097E4DB309}"/>
              </a:ext>
            </a:extLst>
          </p:cNvPr>
          <p:cNvSpPr/>
          <p:nvPr/>
        </p:nvSpPr>
        <p:spPr>
          <a:xfrm>
            <a:off x="913005" y="1321821"/>
            <a:ext cx="205912" cy="560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123;p14">
            <a:extLst>
              <a:ext uri="{FF2B5EF4-FFF2-40B4-BE49-F238E27FC236}">
                <a16:creationId xmlns:a16="http://schemas.microsoft.com/office/drawing/2014/main" id="{BB20487C-CAAF-46DD-BD7C-3D64B0B7DAA3}"/>
              </a:ext>
            </a:extLst>
          </p:cNvPr>
          <p:cNvSpPr/>
          <p:nvPr/>
        </p:nvSpPr>
        <p:spPr>
          <a:xfrm>
            <a:off x="682267" y="1321821"/>
            <a:ext cx="205912" cy="560258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24;p14">
            <a:extLst>
              <a:ext uri="{FF2B5EF4-FFF2-40B4-BE49-F238E27FC236}">
                <a16:creationId xmlns:a16="http://schemas.microsoft.com/office/drawing/2014/main" id="{CF209A76-9DDD-4DCA-B77B-A155A6DB7054}"/>
              </a:ext>
            </a:extLst>
          </p:cNvPr>
          <p:cNvSpPr/>
          <p:nvPr/>
        </p:nvSpPr>
        <p:spPr>
          <a:xfrm>
            <a:off x="451529" y="1321822"/>
            <a:ext cx="205912" cy="560258"/>
          </a:xfrm>
          <a:prstGeom prst="rect">
            <a:avLst/>
          </a:prstGeom>
          <a:solidFill>
            <a:srgbClr val="CCC0D9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125;p14">
            <a:extLst>
              <a:ext uri="{FF2B5EF4-FFF2-40B4-BE49-F238E27FC236}">
                <a16:creationId xmlns:a16="http://schemas.microsoft.com/office/drawing/2014/main" id="{E847A260-593F-4B87-8FAA-D6C7FC54AF7E}"/>
              </a:ext>
            </a:extLst>
          </p:cNvPr>
          <p:cNvSpPr/>
          <p:nvPr/>
        </p:nvSpPr>
        <p:spPr>
          <a:xfrm>
            <a:off x="216030" y="1326584"/>
            <a:ext cx="205912" cy="560258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125;p14">
            <a:extLst>
              <a:ext uri="{FF2B5EF4-FFF2-40B4-BE49-F238E27FC236}">
                <a16:creationId xmlns:a16="http://schemas.microsoft.com/office/drawing/2014/main" id="{E4B4D4A4-1CC6-464C-9A73-3D88A114E6AA}"/>
              </a:ext>
            </a:extLst>
          </p:cNvPr>
          <p:cNvSpPr/>
          <p:nvPr/>
        </p:nvSpPr>
        <p:spPr>
          <a:xfrm>
            <a:off x="201741" y="1321821"/>
            <a:ext cx="205912" cy="560258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134372" tIns="67167" rIns="134372" bIns="67167" anchor="ctr" anchorCtr="0">
            <a:noAutofit/>
          </a:bodyPr>
          <a:lstStyle/>
          <a:p>
            <a:pPr algn="ctr"/>
            <a:endParaRPr sz="264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D9EFF7F-3F5B-4284-8F75-457F95F64122}"/>
              </a:ext>
            </a:extLst>
          </p:cNvPr>
          <p:cNvSpPr txBox="1"/>
          <p:nvPr/>
        </p:nvSpPr>
        <p:spPr>
          <a:xfrm>
            <a:off x="2174154" y="2026432"/>
            <a:ext cx="5149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Pour toute nouvelle inscription : </a:t>
            </a:r>
            <a:r>
              <a:rPr lang="fr-FR" sz="800" b="1" dirty="0"/>
              <a:t>150 €, 160 € ou 190 € vous seront demandés à l’inscription </a:t>
            </a:r>
            <a:r>
              <a:rPr lang="fr-FR" sz="800" dirty="0"/>
              <a:t>:</a:t>
            </a:r>
          </a:p>
          <a:p>
            <a:pPr marL="285750" indent="-285750">
              <a:buFontTx/>
              <a:buChar char="-"/>
            </a:pPr>
            <a:r>
              <a:rPr lang="fr-FR" sz="800" dirty="0"/>
              <a:t>25 € de frais de dossier </a:t>
            </a:r>
            <a:r>
              <a:rPr lang="fr-FR" sz="800" b="1" dirty="0"/>
              <a:t>non remboursables</a:t>
            </a:r>
          </a:p>
        </p:txBody>
      </p:sp>
      <p:pic>
        <p:nvPicPr>
          <p:cNvPr id="33" name="Picture 4" descr="107,600+ Important Notice Stock Photos, Pictures &amp; Royalty-Free Images -  iStock | Attention, Feedback, Bulletin board">
            <a:extLst>
              <a:ext uri="{FF2B5EF4-FFF2-40B4-BE49-F238E27FC236}">
                <a16:creationId xmlns:a16="http://schemas.microsoft.com/office/drawing/2014/main" id="{9C7B69F0-33C3-416C-9663-B56DC4617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83" y="1913098"/>
            <a:ext cx="692728" cy="514787"/>
          </a:xfrm>
          <a:prstGeom prst="rect">
            <a:avLst/>
          </a:prstGeom>
          <a:solidFill>
            <a:srgbClr val="1AA28E"/>
          </a:solidFill>
          <a:ln>
            <a:solidFill>
              <a:schemeClr val="bg1"/>
            </a:solidFill>
          </a:ln>
        </p:spPr>
      </p:pic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306B71EF-2B70-4D88-97BF-22D766632995}"/>
              </a:ext>
            </a:extLst>
          </p:cNvPr>
          <p:cNvSpPr/>
          <p:nvPr/>
        </p:nvSpPr>
        <p:spPr>
          <a:xfrm>
            <a:off x="272839" y="2592088"/>
            <a:ext cx="3628932" cy="595488"/>
          </a:xfrm>
          <a:prstGeom prst="roundRect">
            <a:avLst/>
          </a:prstGeom>
          <a:solidFill>
            <a:srgbClr val="1AA28E"/>
          </a:solidFill>
          <a:ln>
            <a:solidFill>
              <a:srgbClr val="0699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Classes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405DD6B0-C874-4BE2-9F5D-BADE4A5D299F}"/>
              </a:ext>
            </a:extLst>
          </p:cNvPr>
          <p:cNvSpPr/>
          <p:nvPr/>
        </p:nvSpPr>
        <p:spPr>
          <a:xfrm>
            <a:off x="6037429" y="2583086"/>
            <a:ext cx="925716" cy="584082"/>
          </a:xfrm>
          <a:prstGeom prst="roundRect">
            <a:avLst/>
          </a:prstGeom>
          <a:solidFill>
            <a:srgbClr val="1AA28E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Tarif annuel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FF6CEDF3-1C9B-4239-9C50-856FDCA31246}"/>
              </a:ext>
            </a:extLst>
          </p:cNvPr>
          <p:cNvSpPr/>
          <p:nvPr/>
        </p:nvSpPr>
        <p:spPr>
          <a:xfrm>
            <a:off x="4992856" y="2579492"/>
            <a:ext cx="925716" cy="584082"/>
          </a:xfrm>
          <a:prstGeom prst="roundRect">
            <a:avLst/>
          </a:prstGeom>
          <a:solidFill>
            <a:srgbClr val="1AA28E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Arrhes à verser à l’inscription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39003D7D-53D1-4783-B84C-726F00517A19}"/>
              </a:ext>
            </a:extLst>
          </p:cNvPr>
          <p:cNvSpPr/>
          <p:nvPr/>
        </p:nvSpPr>
        <p:spPr>
          <a:xfrm>
            <a:off x="3929362" y="2591859"/>
            <a:ext cx="1021277" cy="584082"/>
          </a:xfrm>
          <a:prstGeom prst="roundRect">
            <a:avLst/>
          </a:prstGeom>
          <a:solidFill>
            <a:srgbClr val="1AA28E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Tarif mensuel 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(sur 10 mois d’</a:t>
            </a:r>
            <a:r>
              <a:rPr lang="fr-FR" sz="800" dirty="0" err="1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oct</a:t>
            </a:r>
            <a:r>
              <a:rPr lang="fr-FR" sz="800" dirty="0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à juillet)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71BC971-F342-4221-A34C-E2D8DC4B9FD8}"/>
              </a:ext>
            </a:extLst>
          </p:cNvPr>
          <p:cNvSpPr txBox="1"/>
          <p:nvPr/>
        </p:nvSpPr>
        <p:spPr>
          <a:xfrm>
            <a:off x="328517" y="3387335"/>
            <a:ext cx="3567133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10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 Prépas Métiers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309A1926-F93B-4DA4-8B59-32C5C7C6558A}"/>
              </a:ext>
            </a:extLst>
          </p:cNvPr>
          <p:cNvSpPr txBox="1"/>
          <p:nvPr/>
        </p:nvSpPr>
        <p:spPr>
          <a:xfrm>
            <a:off x="6017940" y="3379994"/>
            <a:ext cx="992260" cy="246221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790 €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E6F58353-EC68-4F15-BC6A-34DE8FE30CEC}"/>
              </a:ext>
            </a:extLst>
          </p:cNvPr>
          <p:cNvSpPr txBox="1"/>
          <p:nvPr/>
        </p:nvSpPr>
        <p:spPr>
          <a:xfrm>
            <a:off x="4994930" y="3382309"/>
            <a:ext cx="925717" cy="246221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160 €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D3A33CE0-611D-41D4-BAA6-EE0A109025FF}"/>
              </a:ext>
            </a:extLst>
          </p:cNvPr>
          <p:cNvSpPr txBox="1"/>
          <p:nvPr/>
        </p:nvSpPr>
        <p:spPr>
          <a:xfrm>
            <a:off x="3972842" y="3388853"/>
            <a:ext cx="934551" cy="246221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63 €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76029DF-3C31-40ED-AF6C-0D08D341EE7D}"/>
              </a:ext>
            </a:extLst>
          </p:cNvPr>
          <p:cNvSpPr txBox="1"/>
          <p:nvPr/>
        </p:nvSpPr>
        <p:spPr>
          <a:xfrm>
            <a:off x="328517" y="3709921"/>
            <a:ext cx="3567133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CAP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OOL (Opérateur Opératrice Logistique)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EPC (Equipier Polyvalent du Commerce)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BBBBDBBB-6289-4EA4-881A-58ECF19C3F71}"/>
              </a:ext>
            </a:extLst>
          </p:cNvPr>
          <p:cNvSpPr txBox="1"/>
          <p:nvPr/>
        </p:nvSpPr>
        <p:spPr>
          <a:xfrm>
            <a:off x="328517" y="4337074"/>
            <a:ext cx="3567133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BAC Professionnel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AGORA (Gestion Administrative)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Métiers de l’Accueil, du Commerce (Option A) et de la vente (Option B)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Logistique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Transport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99D78B0-D340-4594-8463-ED460177913A}"/>
              </a:ext>
            </a:extLst>
          </p:cNvPr>
          <p:cNvSpPr txBox="1"/>
          <p:nvPr/>
        </p:nvSpPr>
        <p:spPr>
          <a:xfrm>
            <a:off x="318986" y="5416399"/>
            <a:ext cx="3576664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CAP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Monteur en Installations Thermiques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Monteur en Installations Sanitaires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Electricien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51F4941E-4C2E-4F23-A394-0765F5768248}"/>
              </a:ext>
            </a:extLst>
          </p:cNvPr>
          <p:cNvSpPr txBox="1"/>
          <p:nvPr/>
        </p:nvSpPr>
        <p:spPr>
          <a:xfrm>
            <a:off x="318986" y="6187947"/>
            <a:ext cx="3576664" cy="9848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BAC Professionnel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Installateur en Chauffage, Clim, En. Renouvelables (ICCER)</a:t>
            </a:r>
          </a:p>
          <a:p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A la place de : TISEC Tech. en </a:t>
            </a:r>
            <a:r>
              <a:rPr lang="fr-FR" sz="600" dirty="0" err="1">
                <a:latin typeface="Calibri" panose="020F0502020204030204" pitchFamily="34" charset="0"/>
                <a:cs typeface="Calibri" panose="020F0502020204030204" pitchFamily="34" charset="0"/>
              </a:rPr>
              <a:t>Inst</a:t>
            </a:r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 des Systèmes </a:t>
            </a:r>
            <a:r>
              <a:rPr lang="fr-FR" sz="600" dirty="0" err="1">
                <a:latin typeface="Calibri" panose="020F0502020204030204" pitchFamily="34" charset="0"/>
                <a:cs typeface="Calibri" panose="020F0502020204030204" pitchFamily="34" charset="0"/>
              </a:rPr>
              <a:t>Ener</a:t>
            </a:r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 et Clim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Maintenance et Efficacités Energétique (MEE)</a:t>
            </a:r>
          </a:p>
          <a:p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A la place de : TMSEC Tech. Maint. des Systèmes </a:t>
            </a:r>
            <a:r>
              <a:rPr lang="fr-FR" sz="600" dirty="0" err="1">
                <a:latin typeface="Calibri" panose="020F0502020204030204" pitchFamily="34" charset="0"/>
                <a:cs typeface="Calibri" panose="020F0502020204030204" pitchFamily="34" charset="0"/>
              </a:rPr>
              <a:t>Ener</a:t>
            </a:r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. et clim.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Métiers du froid et des Energies Renouvelables (MFER)</a:t>
            </a:r>
          </a:p>
          <a:p>
            <a:r>
              <a:rPr lang="fr-FR" sz="600" dirty="0">
                <a:latin typeface="Calibri" panose="020F0502020204030204" pitchFamily="34" charset="0"/>
                <a:cs typeface="Calibri" panose="020F0502020204030204" pitchFamily="34" charset="0"/>
              </a:rPr>
              <a:t>A la place de : TFCA Tech. du froid et du Cond. d’air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393EBEB4-A537-4432-97B2-452DEAEB827B}"/>
              </a:ext>
            </a:extLst>
          </p:cNvPr>
          <p:cNvSpPr txBox="1"/>
          <p:nvPr/>
        </p:nvSpPr>
        <p:spPr>
          <a:xfrm>
            <a:off x="318986" y="7241185"/>
            <a:ext cx="357666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Calibri" panose="020F0502020204030204" pitchFamily="34" charset="0"/>
                <a:cs typeface="Calibri" panose="020F0502020204030204" pitchFamily="34" charset="0"/>
              </a:rPr>
              <a:t>Mention Complémentaire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Technicien en Energie Renouvelable </a:t>
            </a:r>
          </a:p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Option A et B</a:t>
            </a:r>
          </a:p>
          <a:p>
            <a:endParaRPr lang="fr-FR" sz="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C5A679F9-3097-45A6-B224-847F3CC50F55}"/>
              </a:ext>
            </a:extLst>
          </p:cNvPr>
          <p:cNvSpPr txBox="1"/>
          <p:nvPr/>
        </p:nvSpPr>
        <p:spPr>
          <a:xfrm>
            <a:off x="6011656" y="3702941"/>
            <a:ext cx="1005343" cy="553998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770 €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C92BA870-BFD9-4880-BE10-12CDAE5A10D2}"/>
              </a:ext>
            </a:extLst>
          </p:cNvPr>
          <p:cNvSpPr txBox="1"/>
          <p:nvPr/>
        </p:nvSpPr>
        <p:spPr>
          <a:xfrm>
            <a:off x="4994930" y="3706092"/>
            <a:ext cx="925717" cy="553998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150 €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109AA634-4CD3-47CD-BD4F-2A6DD1BF4851}"/>
              </a:ext>
            </a:extLst>
          </p:cNvPr>
          <p:cNvSpPr txBox="1"/>
          <p:nvPr/>
        </p:nvSpPr>
        <p:spPr>
          <a:xfrm>
            <a:off x="3968771" y="3696913"/>
            <a:ext cx="954278" cy="553998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62 €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3A280172-5518-4C6F-909A-B2CF94DD768B}"/>
              </a:ext>
            </a:extLst>
          </p:cNvPr>
          <p:cNvSpPr txBox="1"/>
          <p:nvPr/>
        </p:nvSpPr>
        <p:spPr>
          <a:xfrm>
            <a:off x="6008184" y="4340341"/>
            <a:ext cx="1007332" cy="1015663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870 €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A45FD0CB-7076-4DD9-BA97-AB73C0AD70D5}"/>
              </a:ext>
            </a:extLst>
          </p:cNvPr>
          <p:cNvSpPr txBox="1"/>
          <p:nvPr/>
        </p:nvSpPr>
        <p:spPr>
          <a:xfrm>
            <a:off x="4984352" y="4344242"/>
            <a:ext cx="942462" cy="1015663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190 €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B77707CF-CA48-48E5-8409-1F744EB8C437}"/>
              </a:ext>
            </a:extLst>
          </p:cNvPr>
          <p:cNvSpPr txBox="1"/>
          <p:nvPr/>
        </p:nvSpPr>
        <p:spPr>
          <a:xfrm>
            <a:off x="3963841" y="4341183"/>
            <a:ext cx="954278" cy="1015663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68 €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86221A1E-ECB2-4D0B-94AF-AB847D1D693F}"/>
              </a:ext>
            </a:extLst>
          </p:cNvPr>
          <p:cNvSpPr txBox="1"/>
          <p:nvPr/>
        </p:nvSpPr>
        <p:spPr>
          <a:xfrm>
            <a:off x="6012380" y="5424825"/>
            <a:ext cx="1002740" cy="707886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890 €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7E1153A2-534D-45F7-8AF0-D5DFEF96F1BC}"/>
              </a:ext>
            </a:extLst>
          </p:cNvPr>
          <p:cNvSpPr txBox="1"/>
          <p:nvPr/>
        </p:nvSpPr>
        <p:spPr>
          <a:xfrm>
            <a:off x="4978185" y="5415777"/>
            <a:ext cx="942462" cy="707886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190 €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5F001FC5-69C1-4378-8D4F-007B1B850161}"/>
              </a:ext>
            </a:extLst>
          </p:cNvPr>
          <p:cNvSpPr txBox="1"/>
          <p:nvPr/>
        </p:nvSpPr>
        <p:spPr>
          <a:xfrm>
            <a:off x="3972843" y="5423216"/>
            <a:ext cx="950206" cy="707886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70 €</a:t>
            </a: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BF05A862-E4F5-46F2-BD7D-2E751C08F0E2}"/>
              </a:ext>
            </a:extLst>
          </p:cNvPr>
          <p:cNvSpPr txBox="1"/>
          <p:nvPr/>
        </p:nvSpPr>
        <p:spPr>
          <a:xfrm>
            <a:off x="6020682" y="6191650"/>
            <a:ext cx="994437" cy="954107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890 €</a:t>
            </a: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15C76A7B-FF10-40B9-8EA9-F34C31D8B36A}"/>
              </a:ext>
            </a:extLst>
          </p:cNvPr>
          <p:cNvSpPr txBox="1"/>
          <p:nvPr/>
        </p:nvSpPr>
        <p:spPr>
          <a:xfrm>
            <a:off x="4985117" y="6187947"/>
            <a:ext cx="942462" cy="954107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190 €</a:t>
            </a: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F6EC0A88-D17D-404F-B7F7-64B5C3C6CB5D}"/>
              </a:ext>
            </a:extLst>
          </p:cNvPr>
          <p:cNvSpPr txBox="1"/>
          <p:nvPr/>
        </p:nvSpPr>
        <p:spPr>
          <a:xfrm>
            <a:off x="3968771" y="6184489"/>
            <a:ext cx="959207" cy="954107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70 €</a:t>
            </a: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58E74BC5-A3B4-4E4F-A367-CEA6E58DC955}"/>
              </a:ext>
            </a:extLst>
          </p:cNvPr>
          <p:cNvSpPr txBox="1"/>
          <p:nvPr/>
        </p:nvSpPr>
        <p:spPr>
          <a:xfrm>
            <a:off x="6029055" y="7241185"/>
            <a:ext cx="994437" cy="646331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570 €</a:t>
            </a: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AA86015D-CB73-447B-9D04-E03AE7255467}"/>
              </a:ext>
            </a:extLst>
          </p:cNvPr>
          <p:cNvSpPr txBox="1"/>
          <p:nvPr/>
        </p:nvSpPr>
        <p:spPr>
          <a:xfrm>
            <a:off x="4994614" y="7233011"/>
            <a:ext cx="942462" cy="646331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190 €</a:t>
            </a: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5E170AD9-7020-45FA-8DE3-1B3D9B33CDDF}"/>
              </a:ext>
            </a:extLst>
          </p:cNvPr>
          <p:cNvSpPr txBox="1"/>
          <p:nvPr/>
        </p:nvSpPr>
        <p:spPr>
          <a:xfrm>
            <a:off x="3969369" y="7238026"/>
            <a:ext cx="958609" cy="646331"/>
          </a:xfrm>
          <a:prstGeom prst="rect">
            <a:avLst/>
          </a:prstGeom>
          <a:noFill/>
          <a:ln>
            <a:solidFill>
              <a:srgbClr val="1AA28E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38 €</a:t>
            </a: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BA58D4BD-B93F-4F1C-8CCB-D559A6DA6052}"/>
              </a:ext>
            </a:extLst>
          </p:cNvPr>
          <p:cNvSpPr/>
          <p:nvPr/>
        </p:nvSpPr>
        <p:spPr>
          <a:xfrm>
            <a:off x="325098" y="7949551"/>
            <a:ext cx="6682406" cy="264467"/>
          </a:xfrm>
          <a:prstGeom prst="roundRect">
            <a:avLst/>
          </a:prstGeom>
          <a:solidFill>
            <a:srgbClr val="1AA28E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000" dirty="0">
                <a:solidFill>
                  <a:schemeClr val="bg1"/>
                </a:solidFill>
                <a:highlight>
                  <a:srgbClr val="1AA28E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Demi-pension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2961768E-3580-4418-99E1-8B7A9CFE4E67}"/>
              </a:ext>
            </a:extLst>
          </p:cNvPr>
          <p:cNvSpPr/>
          <p:nvPr/>
        </p:nvSpPr>
        <p:spPr>
          <a:xfrm>
            <a:off x="318039" y="8262603"/>
            <a:ext cx="6682405" cy="453329"/>
          </a:xfrm>
          <a:prstGeom prst="roundRect">
            <a:avLst/>
          </a:prstGeom>
          <a:solidFill>
            <a:schemeClr val="bg1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 pour un demi-pensionnaire : 5,90€ (abonnement sur 3, 4 ou 5 jours)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demi-pension viendra s’ajouter à la scolarité.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Toute période commencée est due.</a:t>
            </a:r>
          </a:p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Repas occasionnel : 7 €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8C41CAFB-A3EB-41B8-A8E4-4A4D9A2A7C16}"/>
              </a:ext>
            </a:extLst>
          </p:cNvPr>
          <p:cNvSpPr/>
          <p:nvPr/>
        </p:nvSpPr>
        <p:spPr>
          <a:xfrm>
            <a:off x="296648" y="8809654"/>
            <a:ext cx="6689465" cy="227843"/>
          </a:xfrm>
          <a:prstGeom prst="roundRect">
            <a:avLst/>
          </a:prstGeom>
          <a:solidFill>
            <a:srgbClr val="1AA28E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Facturation</a:t>
            </a: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2CE66A86-7D6D-4EBF-840C-65B23AB17413}"/>
              </a:ext>
            </a:extLst>
          </p:cNvPr>
          <p:cNvSpPr/>
          <p:nvPr/>
        </p:nvSpPr>
        <p:spPr>
          <a:xfrm>
            <a:off x="296648" y="9107548"/>
            <a:ext cx="6716513" cy="371892"/>
          </a:xfrm>
          <a:prstGeom prst="roundRect">
            <a:avLst/>
          </a:prstGeom>
          <a:solidFill>
            <a:schemeClr val="bg1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facture est établie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annuellement</a:t>
            </a: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mi-septembre et prélevée en 10 fois d’octobre à juillet.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cas de démission, </a:t>
            </a:r>
            <a:r>
              <a:rPr lang="fr-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tout trimestre commencé est du.</a:t>
            </a: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AFC1455E-849B-48B8-BAD4-F18F01174CE3}"/>
              </a:ext>
            </a:extLst>
          </p:cNvPr>
          <p:cNvSpPr/>
          <p:nvPr/>
        </p:nvSpPr>
        <p:spPr>
          <a:xfrm>
            <a:off x="285055" y="9609253"/>
            <a:ext cx="6732610" cy="256654"/>
          </a:xfrm>
          <a:prstGeom prst="roundRect">
            <a:avLst/>
          </a:prstGeom>
          <a:solidFill>
            <a:srgbClr val="1AA28E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Fonds de solidarité</a:t>
            </a:r>
          </a:p>
        </p:txBody>
      </p:sp>
      <p:sp>
        <p:nvSpPr>
          <p:cNvPr id="73" name="Rectangle : coins arrondis 72">
            <a:extLst>
              <a:ext uri="{FF2B5EF4-FFF2-40B4-BE49-F238E27FC236}">
                <a16:creationId xmlns:a16="http://schemas.microsoft.com/office/drawing/2014/main" id="{A0B48210-2327-43AD-93C5-29CAA307F5D7}"/>
              </a:ext>
            </a:extLst>
          </p:cNvPr>
          <p:cNvSpPr/>
          <p:nvPr/>
        </p:nvSpPr>
        <p:spPr>
          <a:xfrm>
            <a:off x="285055" y="9924846"/>
            <a:ext cx="6748371" cy="352949"/>
          </a:xfrm>
          <a:prstGeom prst="roundRect">
            <a:avLst/>
          </a:prstGeom>
          <a:solidFill>
            <a:schemeClr val="bg1"/>
          </a:solidFill>
          <a:ln>
            <a:solidFill>
              <a:srgbClr val="1AA2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basée sur le volontariat en vue d'apporter une aide financière à l’établissement (projets, investissements, équipements… : 90 € (9€ par mois), 180 € (soit 18 € par mois), 270 € (soit 27 € par mois)</a:t>
            </a:r>
          </a:p>
        </p:txBody>
      </p:sp>
    </p:spTree>
    <p:extLst>
      <p:ext uri="{BB962C8B-B14F-4D97-AF65-F5344CB8AC3E}">
        <p14:creationId xmlns:p14="http://schemas.microsoft.com/office/powerpoint/2010/main" val="21741763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1569</Words>
  <Application>Microsoft Office PowerPoint</Application>
  <PresentationFormat>Personnalisé</PresentationFormat>
  <Paragraphs>367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FISCHER Valérie</dc:creator>
  <cp:lastModifiedBy>GRUFFAZ</cp:lastModifiedBy>
  <cp:revision>89</cp:revision>
  <cp:lastPrinted>2023-11-10T13:49:46Z</cp:lastPrinted>
  <dcterms:modified xsi:type="dcterms:W3CDTF">2025-01-14T08:12:04Z</dcterms:modified>
</cp:coreProperties>
</file>