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7559675" cy="10691813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9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9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9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9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9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9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9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9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9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000000"/>
          </p15:clr>
        </p15:guide>
        <p15:guide id="2" pos="2381" userDrawn="1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497A"/>
    <a:srgbClr val="D8D2E4"/>
    <a:srgbClr val="FFFFFF"/>
    <a:srgbClr val="4F81BD"/>
    <a:srgbClr val="0699A0"/>
    <a:srgbClr val="0050A5"/>
    <a:srgbClr val="006C38"/>
    <a:srgbClr val="D8A043"/>
    <a:srgbClr val="D4A244"/>
    <a:srgbClr val="DBB8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190" autoAdjust="0"/>
    <p:restoredTop sz="94660"/>
  </p:normalViewPr>
  <p:slideViewPr>
    <p:cSldViewPr snapToGrid="0">
      <p:cViewPr varScale="1">
        <p:scale>
          <a:sx n="58" d="100"/>
          <a:sy n="58" d="100"/>
        </p:scale>
        <p:origin x="2256" y="96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082800" y="744538"/>
            <a:ext cx="263207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9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9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9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9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9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9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9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9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9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992ca2ca0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82800" y="744538"/>
            <a:ext cx="263207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g1992ca2ca0c_0_0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g1992ca2ca0c_0_0:notes"/>
          <p:cNvSpPr txBox="1">
            <a:spLocks noGrp="1"/>
          </p:cNvSpPr>
          <p:nvPr>
            <p:ph type="sldNum" idx="12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992ca2ca0c_0_29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g1992ca2ca0c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82800" y="744538"/>
            <a:ext cx="263207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566976" y="3321394"/>
            <a:ext cx="6425724" cy="22918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133951" y="6058694"/>
            <a:ext cx="5291773" cy="2732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9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823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705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588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588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588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588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588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588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377984" y="9909728"/>
            <a:ext cx="176392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2582889" y="9909728"/>
            <a:ext cx="239389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5417767" y="9909728"/>
            <a:ext cx="176392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51788" y="2620953"/>
            <a:ext cx="7056102" cy="68037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71946" lvl="0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343891" lvl="1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2015836" lvl="2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687781" lvl="3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3359727" lvl="4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4031672" lvl="5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703617" lvl="6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5375562" lvl="7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6047508" lvl="8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377984" y="9909728"/>
            <a:ext cx="176392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2582889" y="9909728"/>
            <a:ext cx="239389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5417767" y="9909728"/>
            <a:ext cx="176392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1769884" y="4139049"/>
            <a:ext cx="9122690" cy="1700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-1694967" y="2501121"/>
            <a:ext cx="9122690" cy="49767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71946" lvl="0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343891" lvl="1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2015836" lvl="2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687781" lvl="3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3359727" lvl="4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4031672" lvl="5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703617" lvl="6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5375562" lvl="7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6047508" lvl="8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377984" y="9909728"/>
            <a:ext cx="176392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2582889" y="9909728"/>
            <a:ext cx="239389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5417767" y="9909728"/>
            <a:ext cx="176392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377984" y="2494758"/>
            <a:ext cx="6803708" cy="70561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71946" lvl="0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343891" lvl="1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2015836" lvl="2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687781" lvl="3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3359727" lvl="4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4031672" lvl="5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703617" lvl="6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5375562" lvl="7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6047508" lvl="8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377984" y="9909728"/>
            <a:ext cx="176392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2582889" y="9909728"/>
            <a:ext cx="239389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5417767" y="9909728"/>
            <a:ext cx="176392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de section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597162" y="6870480"/>
            <a:ext cx="6425724" cy="2123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5879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597162" y="4531648"/>
            <a:ext cx="6425724" cy="2338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671946" lvl="0" indent="-335972" algn="l">
              <a:spcBef>
                <a:spcPts val="588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940">
                <a:solidFill>
                  <a:srgbClr val="888888"/>
                </a:solidFill>
              </a:defRPr>
            </a:lvl1pPr>
            <a:lvl2pPr marL="1343891" lvl="1" indent="-335972" algn="l">
              <a:spcBef>
                <a:spcPts val="529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2646">
                <a:solidFill>
                  <a:srgbClr val="888888"/>
                </a:solidFill>
              </a:defRPr>
            </a:lvl2pPr>
            <a:lvl3pPr marL="2015836" lvl="2" indent="-335972" algn="l">
              <a:spcBef>
                <a:spcPts val="471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2351">
                <a:solidFill>
                  <a:srgbClr val="888888"/>
                </a:solidFill>
              </a:defRPr>
            </a:lvl3pPr>
            <a:lvl4pPr marL="2687781" lvl="3" indent="-335972" algn="l">
              <a:spcBef>
                <a:spcPts val="411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2058">
                <a:solidFill>
                  <a:srgbClr val="888888"/>
                </a:solidFill>
              </a:defRPr>
            </a:lvl4pPr>
            <a:lvl5pPr marL="3359727" lvl="4" indent="-335972" algn="l">
              <a:spcBef>
                <a:spcPts val="411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2058">
                <a:solidFill>
                  <a:srgbClr val="888888"/>
                </a:solidFill>
              </a:defRPr>
            </a:lvl5pPr>
            <a:lvl6pPr marL="4031672" lvl="5" indent="-335972" algn="l">
              <a:spcBef>
                <a:spcPts val="411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2058">
                <a:solidFill>
                  <a:srgbClr val="888888"/>
                </a:solidFill>
              </a:defRPr>
            </a:lvl6pPr>
            <a:lvl7pPr marL="4703617" lvl="6" indent="-335972" algn="l">
              <a:spcBef>
                <a:spcPts val="411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2058">
                <a:solidFill>
                  <a:srgbClr val="888888"/>
                </a:solidFill>
              </a:defRPr>
            </a:lvl7pPr>
            <a:lvl8pPr marL="5375562" lvl="7" indent="-335972" algn="l">
              <a:spcBef>
                <a:spcPts val="411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2058">
                <a:solidFill>
                  <a:srgbClr val="888888"/>
                </a:solidFill>
              </a:defRPr>
            </a:lvl8pPr>
            <a:lvl9pPr marL="6047508" lvl="8" indent="-335972" algn="l">
              <a:spcBef>
                <a:spcPts val="411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2058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377984" y="9909728"/>
            <a:ext cx="176392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2582889" y="9909728"/>
            <a:ext cx="239389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5417767" y="9909728"/>
            <a:ext cx="176392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377984" y="2494758"/>
            <a:ext cx="3338856" cy="70561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71946" lvl="0" indent="-597285" algn="l">
              <a:spcBef>
                <a:spcPts val="823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4115"/>
            </a:lvl1pPr>
            <a:lvl2pPr marL="1343891" lvl="1" indent="-559954" algn="l">
              <a:spcBef>
                <a:spcPts val="705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3527"/>
            </a:lvl2pPr>
            <a:lvl3pPr marL="2015836" lvl="2" indent="-522624" algn="l">
              <a:spcBef>
                <a:spcPts val="588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940"/>
            </a:lvl3pPr>
            <a:lvl4pPr marL="2687781" lvl="3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2646"/>
            </a:lvl4pPr>
            <a:lvl5pPr marL="3359727" lvl="4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2646"/>
            </a:lvl5pPr>
            <a:lvl6pPr marL="4031672" lvl="5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2646"/>
            </a:lvl6pPr>
            <a:lvl7pPr marL="4703617" lvl="6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2646"/>
            </a:lvl7pPr>
            <a:lvl8pPr marL="5375562" lvl="7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2646"/>
            </a:lvl8pPr>
            <a:lvl9pPr marL="6047508" lvl="8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2646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3842835" y="2494758"/>
            <a:ext cx="3338856" cy="70561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71946" lvl="0" indent="-597285" algn="l">
              <a:spcBef>
                <a:spcPts val="823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4115"/>
            </a:lvl1pPr>
            <a:lvl2pPr marL="1343891" lvl="1" indent="-559954" algn="l">
              <a:spcBef>
                <a:spcPts val="705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3527"/>
            </a:lvl2pPr>
            <a:lvl3pPr marL="2015836" lvl="2" indent="-522624" algn="l">
              <a:spcBef>
                <a:spcPts val="588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940"/>
            </a:lvl3pPr>
            <a:lvl4pPr marL="2687781" lvl="3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2646"/>
            </a:lvl4pPr>
            <a:lvl5pPr marL="3359727" lvl="4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2646"/>
            </a:lvl5pPr>
            <a:lvl6pPr marL="4031672" lvl="5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2646"/>
            </a:lvl6pPr>
            <a:lvl7pPr marL="4703617" lvl="6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2646"/>
            </a:lvl7pPr>
            <a:lvl8pPr marL="5375562" lvl="7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2646"/>
            </a:lvl8pPr>
            <a:lvl9pPr marL="6047508" lvl="8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2646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377984" y="9909728"/>
            <a:ext cx="176392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2582889" y="9909728"/>
            <a:ext cx="239389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5417767" y="9909728"/>
            <a:ext cx="176392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377984" y="2393283"/>
            <a:ext cx="3340169" cy="9974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671946" lvl="0" indent="-335972" algn="l">
              <a:spcBef>
                <a:spcPts val="705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527" b="1"/>
            </a:lvl1pPr>
            <a:lvl2pPr marL="1343891" lvl="1" indent="-335972" algn="l">
              <a:spcBef>
                <a:spcPts val="588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940" b="1"/>
            </a:lvl2pPr>
            <a:lvl3pPr marL="2015836" lvl="2" indent="-335972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646" b="1"/>
            </a:lvl3pPr>
            <a:lvl4pPr marL="2687781" lvl="3" indent="-335972" algn="l">
              <a:spcBef>
                <a:spcPts val="471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351" b="1"/>
            </a:lvl4pPr>
            <a:lvl5pPr marL="3359727" lvl="4" indent="-335972" algn="l">
              <a:spcBef>
                <a:spcPts val="471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351" b="1"/>
            </a:lvl5pPr>
            <a:lvl6pPr marL="4031672" lvl="5" indent="-335972" algn="l">
              <a:spcBef>
                <a:spcPts val="471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351" b="1"/>
            </a:lvl6pPr>
            <a:lvl7pPr marL="4703617" lvl="6" indent="-335972" algn="l">
              <a:spcBef>
                <a:spcPts val="471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351" b="1"/>
            </a:lvl7pPr>
            <a:lvl8pPr marL="5375562" lvl="7" indent="-335972" algn="l">
              <a:spcBef>
                <a:spcPts val="471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351" b="1"/>
            </a:lvl8pPr>
            <a:lvl9pPr marL="6047508" lvl="8" indent="-335972" algn="l">
              <a:spcBef>
                <a:spcPts val="471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351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377984" y="3390690"/>
            <a:ext cx="3340169" cy="61601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71946" lvl="0" indent="-559954" algn="l">
              <a:spcBef>
                <a:spcPts val="70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3527"/>
            </a:lvl1pPr>
            <a:lvl2pPr marL="1343891" lvl="1" indent="-522624" algn="l">
              <a:spcBef>
                <a:spcPts val="588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940"/>
            </a:lvl2pPr>
            <a:lvl3pPr marL="2015836" lvl="2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2646"/>
            </a:lvl3pPr>
            <a:lvl4pPr marL="2687781" lvl="3" indent="-485294" algn="l">
              <a:spcBef>
                <a:spcPts val="471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2351"/>
            </a:lvl4pPr>
            <a:lvl5pPr marL="3359727" lvl="4" indent="-485294" algn="l">
              <a:spcBef>
                <a:spcPts val="471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2351"/>
            </a:lvl5pPr>
            <a:lvl6pPr marL="4031672" lvl="5" indent="-485294" algn="l">
              <a:spcBef>
                <a:spcPts val="471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2351"/>
            </a:lvl6pPr>
            <a:lvl7pPr marL="4703617" lvl="6" indent="-485294" algn="l">
              <a:spcBef>
                <a:spcPts val="471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2351"/>
            </a:lvl7pPr>
            <a:lvl8pPr marL="5375562" lvl="7" indent="-485294" algn="l">
              <a:spcBef>
                <a:spcPts val="471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2351"/>
            </a:lvl8pPr>
            <a:lvl9pPr marL="6047508" lvl="8" indent="-485294" algn="l">
              <a:spcBef>
                <a:spcPts val="471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2351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3840211" y="2393283"/>
            <a:ext cx="3341481" cy="9974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671946" lvl="0" indent="-335972" algn="l">
              <a:spcBef>
                <a:spcPts val="705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527" b="1"/>
            </a:lvl1pPr>
            <a:lvl2pPr marL="1343891" lvl="1" indent="-335972" algn="l">
              <a:spcBef>
                <a:spcPts val="588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940" b="1"/>
            </a:lvl2pPr>
            <a:lvl3pPr marL="2015836" lvl="2" indent="-335972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646" b="1"/>
            </a:lvl3pPr>
            <a:lvl4pPr marL="2687781" lvl="3" indent="-335972" algn="l">
              <a:spcBef>
                <a:spcPts val="471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351" b="1"/>
            </a:lvl4pPr>
            <a:lvl5pPr marL="3359727" lvl="4" indent="-335972" algn="l">
              <a:spcBef>
                <a:spcPts val="471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351" b="1"/>
            </a:lvl5pPr>
            <a:lvl6pPr marL="4031672" lvl="5" indent="-335972" algn="l">
              <a:spcBef>
                <a:spcPts val="471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351" b="1"/>
            </a:lvl6pPr>
            <a:lvl7pPr marL="4703617" lvl="6" indent="-335972" algn="l">
              <a:spcBef>
                <a:spcPts val="471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351" b="1"/>
            </a:lvl7pPr>
            <a:lvl8pPr marL="5375562" lvl="7" indent="-335972" algn="l">
              <a:spcBef>
                <a:spcPts val="471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351" b="1"/>
            </a:lvl8pPr>
            <a:lvl9pPr marL="6047508" lvl="8" indent="-335972" algn="l">
              <a:spcBef>
                <a:spcPts val="471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351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3840211" y="3390690"/>
            <a:ext cx="3341481" cy="61601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71946" lvl="0" indent="-559954" algn="l">
              <a:spcBef>
                <a:spcPts val="70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3527"/>
            </a:lvl1pPr>
            <a:lvl2pPr marL="1343891" lvl="1" indent="-522624" algn="l">
              <a:spcBef>
                <a:spcPts val="588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940"/>
            </a:lvl2pPr>
            <a:lvl3pPr marL="2015836" lvl="2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2646"/>
            </a:lvl3pPr>
            <a:lvl4pPr marL="2687781" lvl="3" indent="-485294" algn="l">
              <a:spcBef>
                <a:spcPts val="471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2351"/>
            </a:lvl4pPr>
            <a:lvl5pPr marL="3359727" lvl="4" indent="-485294" algn="l">
              <a:spcBef>
                <a:spcPts val="471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2351"/>
            </a:lvl5pPr>
            <a:lvl6pPr marL="4031672" lvl="5" indent="-485294" algn="l">
              <a:spcBef>
                <a:spcPts val="471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2351"/>
            </a:lvl6pPr>
            <a:lvl7pPr marL="4703617" lvl="6" indent="-485294" algn="l">
              <a:spcBef>
                <a:spcPts val="471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2351"/>
            </a:lvl7pPr>
            <a:lvl8pPr marL="5375562" lvl="7" indent="-485294" algn="l">
              <a:spcBef>
                <a:spcPts val="471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2351"/>
            </a:lvl8pPr>
            <a:lvl9pPr marL="6047508" lvl="8" indent="-485294" algn="l">
              <a:spcBef>
                <a:spcPts val="471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2351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377984" y="9909728"/>
            <a:ext cx="176392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2582889" y="9909728"/>
            <a:ext cx="239389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5417767" y="9909728"/>
            <a:ext cx="176392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377984" y="9909728"/>
            <a:ext cx="176392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2582889" y="9909728"/>
            <a:ext cx="239389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5417767" y="9909728"/>
            <a:ext cx="176392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377984" y="9909728"/>
            <a:ext cx="176392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2582889" y="9909728"/>
            <a:ext cx="239389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5417767" y="9909728"/>
            <a:ext cx="176392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 avec légende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377984" y="425693"/>
            <a:ext cx="2487081" cy="1811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94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2955623" y="425693"/>
            <a:ext cx="4226069" cy="9125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71946" lvl="0" indent="-634615" algn="l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4704"/>
            </a:lvl1pPr>
            <a:lvl2pPr marL="1343891" lvl="1" indent="-597285" algn="l">
              <a:spcBef>
                <a:spcPts val="823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4115"/>
            </a:lvl2pPr>
            <a:lvl3pPr marL="2015836" lvl="2" indent="-559954" algn="l">
              <a:spcBef>
                <a:spcPts val="70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3527"/>
            </a:lvl3pPr>
            <a:lvl4pPr marL="2687781" lvl="3" indent="-522624" algn="l">
              <a:spcBef>
                <a:spcPts val="588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940"/>
            </a:lvl4pPr>
            <a:lvl5pPr marL="3359727" lvl="4" indent="-522624" algn="l">
              <a:spcBef>
                <a:spcPts val="588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940"/>
            </a:lvl5pPr>
            <a:lvl6pPr marL="4031672" lvl="5" indent="-522624" algn="l">
              <a:spcBef>
                <a:spcPts val="588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940"/>
            </a:lvl6pPr>
            <a:lvl7pPr marL="4703617" lvl="6" indent="-522624" algn="l">
              <a:spcBef>
                <a:spcPts val="588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940"/>
            </a:lvl7pPr>
            <a:lvl8pPr marL="5375562" lvl="7" indent="-522624" algn="l">
              <a:spcBef>
                <a:spcPts val="588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940"/>
            </a:lvl8pPr>
            <a:lvl9pPr marL="6047508" lvl="8" indent="-522624" algn="l">
              <a:spcBef>
                <a:spcPts val="588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94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377984" y="2237362"/>
            <a:ext cx="2487081" cy="7313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71946" lvl="0" indent="-335972" algn="l"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2058"/>
            </a:lvl1pPr>
            <a:lvl2pPr marL="1343891" lvl="1" indent="-335972" algn="l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764"/>
            </a:lvl2pPr>
            <a:lvl3pPr marL="2015836" lvl="2" indent="-335972" algn="l">
              <a:spcBef>
                <a:spcPts val="294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469"/>
            </a:lvl3pPr>
            <a:lvl4pPr marL="2687781" lvl="3" indent="-335972" algn="l">
              <a:spcBef>
                <a:spcPts val="26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323"/>
            </a:lvl4pPr>
            <a:lvl5pPr marL="3359727" lvl="4" indent="-335972" algn="l">
              <a:spcBef>
                <a:spcPts val="26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323"/>
            </a:lvl5pPr>
            <a:lvl6pPr marL="4031672" lvl="5" indent="-335972" algn="l">
              <a:spcBef>
                <a:spcPts val="26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323"/>
            </a:lvl6pPr>
            <a:lvl7pPr marL="4703617" lvl="6" indent="-335972" algn="l">
              <a:spcBef>
                <a:spcPts val="26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323"/>
            </a:lvl7pPr>
            <a:lvl8pPr marL="5375562" lvl="7" indent="-335972" algn="l">
              <a:spcBef>
                <a:spcPts val="26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323"/>
            </a:lvl8pPr>
            <a:lvl9pPr marL="6047508" lvl="8" indent="-335972" algn="l">
              <a:spcBef>
                <a:spcPts val="26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323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377984" y="9909728"/>
            <a:ext cx="176392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2582889" y="9909728"/>
            <a:ext cx="239389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5417767" y="9909728"/>
            <a:ext cx="176392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vec légende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481749" y="7484270"/>
            <a:ext cx="4535805" cy="8835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94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481749" y="955333"/>
            <a:ext cx="4535805" cy="6415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47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823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411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70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35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588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9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588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9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588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9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588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9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588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9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588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9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481749" y="8367830"/>
            <a:ext cx="4535805" cy="1254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71946" lvl="0" indent="-335972" algn="l"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2058"/>
            </a:lvl1pPr>
            <a:lvl2pPr marL="1343891" lvl="1" indent="-335972" algn="l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764"/>
            </a:lvl2pPr>
            <a:lvl3pPr marL="2015836" lvl="2" indent="-335972" algn="l">
              <a:spcBef>
                <a:spcPts val="294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469"/>
            </a:lvl3pPr>
            <a:lvl4pPr marL="2687781" lvl="3" indent="-335972" algn="l">
              <a:spcBef>
                <a:spcPts val="26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323"/>
            </a:lvl4pPr>
            <a:lvl5pPr marL="3359727" lvl="4" indent="-335972" algn="l">
              <a:spcBef>
                <a:spcPts val="26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323"/>
            </a:lvl5pPr>
            <a:lvl6pPr marL="4031672" lvl="5" indent="-335972" algn="l">
              <a:spcBef>
                <a:spcPts val="26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323"/>
            </a:lvl6pPr>
            <a:lvl7pPr marL="4703617" lvl="6" indent="-335972" algn="l">
              <a:spcBef>
                <a:spcPts val="26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323"/>
            </a:lvl7pPr>
            <a:lvl8pPr marL="5375562" lvl="7" indent="-335972" algn="l">
              <a:spcBef>
                <a:spcPts val="26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323"/>
            </a:lvl8pPr>
            <a:lvl9pPr marL="6047508" lvl="8" indent="-335972" algn="l">
              <a:spcBef>
                <a:spcPts val="26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323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377984" y="9909728"/>
            <a:ext cx="176392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2582889" y="9909728"/>
            <a:ext cx="239389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5417767" y="9909728"/>
            <a:ext cx="176392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377984" y="2494758"/>
            <a:ext cx="6803708" cy="70561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377984" y="9909728"/>
            <a:ext cx="176392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76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2582889" y="9909728"/>
            <a:ext cx="239389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76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5417767" y="9909728"/>
            <a:ext cx="176392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76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76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76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76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76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76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76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76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76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3"/>
          <p:cNvSpPr txBox="1">
            <a:spLocks noGrp="1"/>
          </p:cNvSpPr>
          <p:nvPr>
            <p:ph type="sldNum" idx="12"/>
          </p:nvPr>
        </p:nvSpPr>
        <p:spPr>
          <a:xfrm>
            <a:off x="6691712" y="9648387"/>
            <a:ext cx="3135865" cy="5366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4372" tIns="67167" rIns="134372" bIns="67167" anchor="ctr" anchorCtr="0">
            <a:noAutofit/>
          </a:bodyPr>
          <a:lstStyle/>
          <a:p>
            <a:fld id="{00000000-1234-1234-1234-123412341234}" type="slidenum">
              <a:rPr lang="fr-FR"/>
              <a:pPr/>
              <a:t>1</a:t>
            </a:fld>
            <a:endParaRPr/>
          </a:p>
        </p:txBody>
      </p:sp>
      <p:grpSp>
        <p:nvGrpSpPr>
          <p:cNvPr id="91" name="Google Shape;91;p13"/>
          <p:cNvGrpSpPr/>
          <p:nvPr/>
        </p:nvGrpSpPr>
        <p:grpSpPr>
          <a:xfrm>
            <a:off x="4789283" y="211673"/>
            <a:ext cx="2101008" cy="986070"/>
            <a:chOff x="6083374" y="297217"/>
            <a:chExt cx="2774825" cy="1560074"/>
          </a:xfrm>
        </p:grpSpPr>
        <p:sp>
          <p:nvSpPr>
            <p:cNvPr id="92" name="Google Shape;92;p13"/>
            <p:cNvSpPr/>
            <p:nvPr/>
          </p:nvSpPr>
          <p:spPr>
            <a:xfrm>
              <a:off x="6708609" y="1259431"/>
              <a:ext cx="311100" cy="3138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" name="Google Shape;93;p13"/>
            <p:cNvSpPr/>
            <p:nvPr/>
          </p:nvSpPr>
          <p:spPr>
            <a:xfrm>
              <a:off x="6566719" y="923516"/>
              <a:ext cx="186300" cy="187800"/>
            </a:xfrm>
            <a:prstGeom prst="rect">
              <a:avLst/>
            </a:prstGeom>
            <a:solidFill>
              <a:srgbClr val="B2A0C7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" name="Google Shape;94;p13"/>
            <p:cNvSpPr/>
            <p:nvPr/>
          </p:nvSpPr>
          <p:spPr>
            <a:xfrm>
              <a:off x="6408887" y="1336731"/>
              <a:ext cx="157800" cy="159300"/>
            </a:xfrm>
            <a:prstGeom prst="rect">
              <a:avLst/>
            </a:prstGeom>
            <a:solidFill>
              <a:srgbClr val="CCC0D9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" name="Google Shape;95;p13"/>
            <p:cNvSpPr/>
            <p:nvPr/>
          </p:nvSpPr>
          <p:spPr>
            <a:xfrm>
              <a:off x="8127201" y="593923"/>
              <a:ext cx="152400" cy="153600"/>
            </a:xfrm>
            <a:prstGeom prst="rect">
              <a:avLst/>
            </a:prstGeom>
            <a:solidFill>
              <a:srgbClr val="E5DFEC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" name="Google Shape;96;p13"/>
            <p:cNvSpPr/>
            <p:nvPr/>
          </p:nvSpPr>
          <p:spPr>
            <a:xfrm>
              <a:off x="7297819" y="690212"/>
              <a:ext cx="428700" cy="464400"/>
            </a:xfrm>
            <a:prstGeom prst="rect">
              <a:avLst/>
            </a:prstGeom>
            <a:solidFill>
              <a:srgbClr val="5F497A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" name="Google Shape;97;p13"/>
            <p:cNvSpPr/>
            <p:nvPr/>
          </p:nvSpPr>
          <p:spPr>
            <a:xfrm>
              <a:off x="8343237" y="450730"/>
              <a:ext cx="108600" cy="1095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" name="Google Shape;98;p13"/>
            <p:cNvSpPr/>
            <p:nvPr/>
          </p:nvSpPr>
          <p:spPr>
            <a:xfrm>
              <a:off x="6300257" y="692899"/>
              <a:ext cx="108600" cy="109500"/>
            </a:xfrm>
            <a:prstGeom prst="rect">
              <a:avLst/>
            </a:prstGeom>
            <a:solidFill>
              <a:srgbClr val="5F497A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" name="Google Shape;99;p13"/>
            <p:cNvSpPr/>
            <p:nvPr/>
          </p:nvSpPr>
          <p:spPr>
            <a:xfrm>
              <a:off x="8034116" y="1184163"/>
              <a:ext cx="309000" cy="311700"/>
            </a:xfrm>
            <a:prstGeom prst="rect">
              <a:avLst/>
            </a:prstGeom>
            <a:solidFill>
              <a:srgbClr val="B2A0C7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" name="Google Shape;100;p13"/>
            <p:cNvSpPr/>
            <p:nvPr/>
          </p:nvSpPr>
          <p:spPr>
            <a:xfrm>
              <a:off x="7886582" y="873953"/>
              <a:ext cx="147600" cy="1488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" name="Google Shape;101;p13"/>
            <p:cNvSpPr/>
            <p:nvPr/>
          </p:nvSpPr>
          <p:spPr>
            <a:xfrm>
              <a:off x="6083374" y="1200816"/>
              <a:ext cx="108600" cy="109500"/>
            </a:xfrm>
            <a:prstGeom prst="rect">
              <a:avLst/>
            </a:prstGeom>
            <a:solidFill>
              <a:srgbClr val="E5DFEC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" name="Google Shape;102;p13"/>
            <p:cNvSpPr/>
            <p:nvPr/>
          </p:nvSpPr>
          <p:spPr>
            <a:xfrm>
              <a:off x="7254735" y="1594791"/>
              <a:ext cx="260400" cy="262500"/>
            </a:xfrm>
            <a:prstGeom prst="rect">
              <a:avLst/>
            </a:prstGeom>
            <a:solidFill>
              <a:srgbClr val="E5DFEC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" name="Google Shape;103;p13"/>
            <p:cNvSpPr/>
            <p:nvPr/>
          </p:nvSpPr>
          <p:spPr>
            <a:xfrm>
              <a:off x="7726669" y="432660"/>
              <a:ext cx="159900" cy="161400"/>
            </a:xfrm>
            <a:prstGeom prst="rect">
              <a:avLst/>
            </a:prstGeom>
            <a:solidFill>
              <a:srgbClr val="B2A0C7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" name="Google Shape;104;p13"/>
            <p:cNvSpPr/>
            <p:nvPr/>
          </p:nvSpPr>
          <p:spPr>
            <a:xfrm>
              <a:off x="8127201" y="1609154"/>
              <a:ext cx="152400" cy="153600"/>
            </a:xfrm>
            <a:prstGeom prst="rect">
              <a:avLst/>
            </a:prstGeom>
            <a:solidFill>
              <a:srgbClr val="5F497A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" name="Google Shape;105;p13"/>
            <p:cNvSpPr/>
            <p:nvPr/>
          </p:nvSpPr>
          <p:spPr>
            <a:xfrm>
              <a:off x="8647899" y="736353"/>
              <a:ext cx="210300" cy="212100"/>
            </a:xfrm>
            <a:prstGeom prst="rect">
              <a:avLst/>
            </a:prstGeom>
            <a:solidFill>
              <a:srgbClr val="CCC0D9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" name="Google Shape;106;p13"/>
            <p:cNvSpPr/>
            <p:nvPr/>
          </p:nvSpPr>
          <p:spPr>
            <a:xfrm>
              <a:off x="6809363" y="632825"/>
              <a:ext cx="210300" cy="212100"/>
            </a:xfrm>
            <a:prstGeom prst="rect">
              <a:avLst/>
            </a:prstGeom>
            <a:solidFill>
              <a:srgbClr val="CCC0D9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" name="Google Shape;107;p13"/>
            <p:cNvSpPr/>
            <p:nvPr/>
          </p:nvSpPr>
          <p:spPr>
            <a:xfrm>
              <a:off x="7305942" y="297217"/>
              <a:ext cx="152400" cy="153600"/>
            </a:xfrm>
            <a:prstGeom prst="rect">
              <a:avLst/>
            </a:prstGeom>
            <a:solidFill>
              <a:srgbClr val="5F497A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13"/>
            <p:cNvSpPr/>
            <p:nvPr/>
          </p:nvSpPr>
          <p:spPr>
            <a:xfrm>
              <a:off x="7663122" y="1386002"/>
              <a:ext cx="156600" cy="157800"/>
            </a:xfrm>
            <a:prstGeom prst="rect">
              <a:avLst/>
            </a:prstGeom>
            <a:solidFill>
              <a:srgbClr val="CCC0D9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13"/>
            <p:cNvSpPr/>
            <p:nvPr/>
          </p:nvSpPr>
          <p:spPr>
            <a:xfrm>
              <a:off x="7355051" y="1351641"/>
              <a:ext cx="103500" cy="104100"/>
            </a:xfrm>
            <a:prstGeom prst="rect">
              <a:avLst/>
            </a:prstGeom>
            <a:solidFill>
              <a:srgbClr val="B2A0C7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10" name="Google Shape;110;p13"/>
          <p:cNvCxnSpPr>
            <a:cxnSpLocks/>
          </p:cNvCxnSpPr>
          <p:nvPr/>
        </p:nvCxnSpPr>
        <p:spPr>
          <a:xfrm flipH="1" flipV="1">
            <a:off x="72189" y="10565641"/>
            <a:ext cx="7293386" cy="1672"/>
          </a:xfrm>
          <a:prstGeom prst="straightConnector1">
            <a:avLst/>
          </a:prstGeom>
          <a:noFill/>
          <a:ln w="25400" cap="flat" cmpd="sng">
            <a:solidFill>
              <a:srgbClr val="5F497A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113" name="Google Shape;113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3725" y="169688"/>
            <a:ext cx="1689025" cy="986070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147;p16">
            <a:extLst>
              <a:ext uri="{FF2B5EF4-FFF2-40B4-BE49-F238E27FC236}">
                <a16:creationId xmlns:a16="http://schemas.microsoft.com/office/drawing/2014/main" id="{DCFC9F34-627F-4350-A930-C912468BDD17}"/>
              </a:ext>
            </a:extLst>
          </p:cNvPr>
          <p:cNvSpPr/>
          <p:nvPr/>
        </p:nvSpPr>
        <p:spPr>
          <a:xfrm>
            <a:off x="1134218" y="1321821"/>
            <a:ext cx="6006254" cy="560258"/>
          </a:xfrm>
          <a:prstGeom prst="rect">
            <a:avLst/>
          </a:prstGeom>
          <a:solidFill>
            <a:srgbClr val="5F497A"/>
          </a:solidFill>
          <a:ln>
            <a:noFill/>
          </a:ln>
        </p:spPr>
        <p:txBody>
          <a:bodyPr spcFirstLastPara="1" wrap="square" lIns="134372" tIns="67167" rIns="134372" bIns="67167" anchor="ctr" anchorCtr="0">
            <a:noAutofit/>
          </a:bodyPr>
          <a:lstStyle/>
          <a:p>
            <a:pPr algn="ctr"/>
            <a:r>
              <a:rPr lang="fr-FR" sz="2000" dirty="0">
                <a:solidFill>
                  <a:schemeClr val="l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TARIFS 2023 /2024</a:t>
            </a:r>
            <a:endParaRPr sz="2000" dirty="0">
              <a:solidFill>
                <a:schemeClr val="l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Google Shape;125;p14">
            <a:extLst>
              <a:ext uri="{FF2B5EF4-FFF2-40B4-BE49-F238E27FC236}">
                <a16:creationId xmlns:a16="http://schemas.microsoft.com/office/drawing/2014/main" id="{9D2B195F-BA53-4762-9BA8-6ABCC16D7A4D}"/>
              </a:ext>
            </a:extLst>
          </p:cNvPr>
          <p:cNvSpPr/>
          <p:nvPr/>
        </p:nvSpPr>
        <p:spPr>
          <a:xfrm>
            <a:off x="210516" y="1325936"/>
            <a:ext cx="205912" cy="562878"/>
          </a:xfrm>
          <a:prstGeom prst="rect">
            <a:avLst/>
          </a:prstGeom>
          <a:solidFill>
            <a:srgbClr val="E5DFEC"/>
          </a:solidFill>
          <a:ln>
            <a:noFill/>
          </a:ln>
        </p:spPr>
        <p:txBody>
          <a:bodyPr spcFirstLastPara="1" wrap="square" lIns="134372" tIns="67167" rIns="134372" bIns="67167" anchor="ctr" anchorCtr="0">
            <a:noAutofit/>
          </a:bodyPr>
          <a:lstStyle/>
          <a:p>
            <a:pPr algn="ctr"/>
            <a:endParaRPr sz="2646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124;p14">
            <a:extLst>
              <a:ext uri="{FF2B5EF4-FFF2-40B4-BE49-F238E27FC236}">
                <a16:creationId xmlns:a16="http://schemas.microsoft.com/office/drawing/2014/main" id="{5C77CFE6-4402-432F-8C6C-30F5AECAF609}"/>
              </a:ext>
            </a:extLst>
          </p:cNvPr>
          <p:cNvSpPr/>
          <p:nvPr/>
        </p:nvSpPr>
        <p:spPr>
          <a:xfrm>
            <a:off x="444390" y="1325936"/>
            <a:ext cx="205912" cy="562879"/>
          </a:xfrm>
          <a:prstGeom prst="rect">
            <a:avLst/>
          </a:prstGeom>
          <a:solidFill>
            <a:srgbClr val="CCC0D9"/>
          </a:solidFill>
          <a:ln>
            <a:noFill/>
          </a:ln>
        </p:spPr>
        <p:txBody>
          <a:bodyPr spcFirstLastPara="1" wrap="square" lIns="134372" tIns="67167" rIns="134372" bIns="67167" anchor="ctr" anchorCtr="0">
            <a:noAutofit/>
          </a:bodyPr>
          <a:lstStyle/>
          <a:p>
            <a:pPr algn="ctr"/>
            <a:endParaRPr sz="2646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123;p14">
            <a:extLst>
              <a:ext uri="{FF2B5EF4-FFF2-40B4-BE49-F238E27FC236}">
                <a16:creationId xmlns:a16="http://schemas.microsoft.com/office/drawing/2014/main" id="{3C4852C3-7D53-4471-B880-11F73B0A4351}"/>
              </a:ext>
            </a:extLst>
          </p:cNvPr>
          <p:cNvSpPr/>
          <p:nvPr/>
        </p:nvSpPr>
        <p:spPr>
          <a:xfrm>
            <a:off x="675489" y="1325936"/>
            <a:ext cx="205912" cy="555396"/>
          </a:xfrm>
          <a:prstGeom prst="rect">
            <a:avLst/>
          </a:prstGeom>
          <a:solidFill>
            <a:srgbClr val="B2A0C7"/>
          </a:solidFill>
          <a:ln>
            <a:noFill/>
          </a:ln>
        </p:spPr>
        <p:txBody>
          <a:bodyPr spcFirstLastPara="1" wrap="square" lIns="134372" tIns="67167" rIns="134372" bIns="67167" anchor="ctr" anchorCtr="0">
            <a:noAutofit/>
          </a:bodyPr>
          <a:lstStyle/>
          <a:p>
            <a:pPr algn="ctr"/>
            <a:endParaRPr sz="2646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122;p14">
            <a:extLst>
              <a:ext uri="{FF2B5EF4-FFF2-40B4-BE49-F238E27FC236}">
                <a16:creationId xmlns:a16="http://schemas.microsoft.com/office/drawing/2014/main" id="{433C0E5E-911F-4A94-BEA6-5FF31FE9878C}"/>
              </a:ext>
            </a:extLst>
          </p:cNvPr>
          <p:cNvSpPr/>
          <p:nvPr/>
        </p:nvSpPr>
        <p:spPr>
          <a:xfrm>
            <a:off x="909401" y="1322204"/>
            <a:ext cx="205912" cy="56287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34372" tIns="67167" rIns="134372" bIns="67167" anchor="ctr" anchorCtr="0">
            <a:noAutofit/>
          </a:bodyPr>
          <a:lstStyle/>
          <a:p>
            <a:pPr algn="ctr"/>
            <a:endParaRPr sz="2646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Rectangle : coins arrondis 35">
            <a:extLst>
              <a:ext uri="{FF2B5EF4-FFF2-40B4-BE49-F238E27FC236}">
                <a16:creationId xmlns:a16="http://schemas.microsoft.com/office/drawing/2014/main" id="{0A8F2A72-C415-4788-9073-496B01D5D437}"/>
              </a:ext>
            </a:extLst>
          </p:cNvPr>
          <p:cNvSpPr/>
          <p:nvPr/>
        </p:nvSpPr>
        <p:spPr>
          <a:xfrm>
            <a:off x="4971100" y="1937743"/>
            <a:ext cx="2169371" cy="5530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Tarif mensuel </a:t>
            </a:r>
          </a:p>
          <a:p>
            <a:pPr algn="ctr"/>
            <a:r>
              <a:rPr lang="fr-FR" sz="1200" dirty="0">
                <a:latin typeface="Calibri" panose="020F0502020204030204" pitchFamily="34" charset="0"/>
                <a:cs typeface="Calibri" panose="020F0502020204030204" pitchFamily="34" charset="0"/>
              </a:rPr>
              <a:t>(sur 10 mois d’</a:t>
            </a:r>
            <a:r>
              <a:rPr lang="fr-FR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oct</a:t>
            </a:r>
            <a:r>
              <a:rPr lang="fr-FR" sz="1200" dirty="0">
                <a:latin typeface="Calibri" panose="020F0502020204030204" pitchFamily="34" charset="0"/>
                <a:cs typeface="Calibri" panose="020F0502020204030204" pitchFamily="34" charset="0"/>
              </a:rPr>
              <a:t> à juillet)</a:t>
            </a:r>
          </a:p>
        </p:txBody>
      </p:sp>
      <p:sp>
        <p:nvSpPr>
          <p:cNvPr id="35" name="Rectangle : coins arrondis 34">
            <a:extLst>
              <a:ext uri="{FF2B5EF4-FFF2-40B4-BE49-F238E27FC236}">
                <a16:creationId xmlns:a16="http://schemas.microsoft.com/office/drawing/2014/main" id="{9AD079A5-5F4F-4122-B5EF-5F785B1366E7}"/>
              </a:ext>
            </a:extLst>
          </p:cNvPr>
          <p:cNvSpPr/>
          <p:nvPr/>
        </p:nvSpPr>
        <p:spPr>
          <a:xfrm>
            <a:off x="2771120" y="1938181"/>
            <a:ext cx="2137564" cy="553034"/>
          </a:xfrm>
          <a:prstGeom prst="roundRect">
            <a:avLst/>
          </a:prstGeom>
          <a:solidFill>
            <a:srgbClr val="4F81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Tarif annuel</a:t>
            </a:r>
          </a:p>
        </p:txBody>
      </p: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F1B57E62-4756-45F9-88B6-8186AC6DDA9C}"/>
              </a:ext>
            </a:extLst>
          </p:cNvPr>
          <p:cNvSpPr/>
          <p:nvPr/>
        </p:nvSpPr>
        <p:spPr>
          <a:xfrm>
            <a:off x="161865" y="2926329"/>
            <a:ext cx="2566739" cy="1255539"/>
          </a:xfrm>
          <a:prstGeom prst="roundRect">
            <a:avLst/>
          </a:prstGeom>
          <a:solidFill>
            <a:srgbClr val="D8A043"/>
          </a:solidFill>
          <a:ln>
            <a:solidFill>
              <a:srgbClr val="D8A04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394" tIns="67197" rIns="134394" bIns="6719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Contribution familiale</a:t>
            </a: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Bilingue</a:t>
            </a: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Section internationale</a:t>
            </a: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Demi-pension : 4 jours</a:t>
            </a:r>
            <a:r>
              <a:rPr lang="fr-FR" sz="10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fr-FR" sz="1000" i="1" dirty="0">
                <a:latin typeface="Calibri" panose="020F0502020204030204" pitchFamily="34" charset="0"/>
                <a:cs typeface="Calibri" panose="020F0502020204030204" pitchFamily="34" charset="0"/>
              </a:rPr>
              <a:t>Repas occasionnel : 7,80€</a:t>
            </a: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Etude / garderie : forfait</a:t>
            </a: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+ 2,80 € par séance</a:t>
            </a:r>
          </a:p>
        </p:txBody>
      </p:sp>
      <p:sp>
        <p:nvSpPr>
          <p:cNvPr id="37" name="Rectangle : coins arrondis 36">
            <a:extLst>
              <a:ext uri="{FF2B5EF4-FFF2-40B4-BE49-F238E27FC236}">
                <a16:creationId xmlns:a16="http://schemas.microsoft.com/office/drawing/2014/main" id="{E419F0D7-F2F0-449A-AEC5-0F3A561469EF}"/>
              </a:ext>
            </a:extLst>
          </p:cNvPr>
          <p:cNvSpPr/>
          <p:nvPr/>
        </p:nvSpPr>
        <p:spPr>
          <a:xfrm>
            <a:off x="196246" y="2511783"/>
            <a:ext cx="2528145" cy="345215"/>
          </a:xfrm>
          <a:prstGeom prst="roundRect">
            <a:avLst/>
          </a:prstGeom>
          <a:solidFill>
            <a:srgbClr val="D8A043"/>
          </a:solidFill>
          <a:ln>
            <a:solidFill>
              <a:srgbClr val="D8A04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394" tIns="67197" rIns="134394" bIns="6719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400" b="1" dirty="0">
                <a:latin typeface="Calibri" panose="020F0502020204030204" pitchFamily="34" charset="0"/>
                <a:cs typeface="Calibri" panose="020F0502020204030204" pitchFamily="34" charset="0"/>
              </a:rPr>
              <a:t>Ecole Bilingue</a:t>
            </a:r>
          </a:p>
        </p:txBody>
      </p:sp>
      <p:sp>
        <p:nvSpPr>
          <p:cNvPr id="38" name="Rectangle : coins arrondis 37">
            <a:extLst>
              <a:ext uri="{FF2B5EF4-FFF2-40B4-BE49-F238E27FC236}">
                <a16:creationId xmlns:a16="http://schemas.microsoft.com/office/drawing/2014/main" id="{44CF446B-AA73-4B86-8559-BB0C7A07EE6C}"/>
              </a:ext>
            </a:extLst>
          </p:cNvPr>
          <p:cNvSpPr/>
          <p:nvPr/>
        </p:nvSpPr>
        <p:spPr>
          <a:xfrm>
            <a:off x="2788869" y="2929446"/>
            <a:ext cx="2137564" cy="1249307"/>
          </a:xfrm>
          <a:prstGeom prst="roundRect">
            <a:avLst/>
          </a:prstGeom>
          <a:solidFill>
            <a:srgbClr val="D8A043"/>
          </a:solidFill>
          <a:ln>
            <a:solidFill>
              <a:srgbClr val="D8A04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394" tIns="67197" rIns="134394" bIns="6719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endParaRPr lang="fr-FR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750 €</a:t>
            </a:r>
          </a:p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750 €</a:t>
            </a:r>
          </a:p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200 €</a:t>
            </a:r>
          </a:p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952,20 €</a:t>
            </a:r>
          </a:p>
          <a:p>
            <a:pPr algn="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150 €</a:t>
            </a:r>
          </a:p>
          <a:p>
            <a:pPr algn="r"/>
            <a:endParaRPr lang="fr-FR" sz="2058" dirty="0"/>
          </a:p>
        </p:txBody>
      </p:sp>
      <p:sp>
        <p:nvSpPr>
          <p:cNvPr id="39" name="Rectangle : coins arrondis 38">
            <a:extLst>
              <a:ext uri="{FF2B5EF4-FFF2-40B4-BE49-F238E27FC236}">
                <a16:creationId xmlns:a16="http://schemas.microsoft.com/office/drawing/2014/main" id="{63F2CF71-2295-4482-900B-ED3681AC9900}"/>
              </a:ext>
            </a:extLst>
          </p:cNvPr>
          <p:cNvSpPr/>
          <p:nvPr/>
        </p:nvSpPr>
        <p:spPr>
          <a:xfrm>
            <a:off x="5000020" y="2919097"/>
            <a:ext cx="2169370" cy="1252465"/>
          </a:xfrm>
          <a:prstGeom prst="roundRect">
            <a:avLst/>
          </a:prstGeom>
          <a:solidFill>
            <a:srgbClr val="D8A043"/>
          </a:solidFill>
          <a:ln>
            <a:solidFill>
              <a:srgbClr val="D8A04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394" tIns="67197" rIns="134394" bIns="6719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endParaRPr lang="fr-FR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75 €</a:t>
            </a:r>
          </a:p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75 €</a:t>
            </a:r>
          </a:p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20 €</a:t>
            </a:r>
          </a:p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95,22 €</a:t>
            </a:r>
          </a:p>
          <a:p>
            <a:pPr algn="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15 €</a:t>
            </a:r>
          </a:p>
          <a:p>
            <a:pPr algn="r"/>
            <a:endParaRPr lang="fr-FR" sz="2058" dirty="0"/>
          </a:p>
        </p:txBody>
      </p:sp>
      <p:sp>
        <p:nvSpPr>
          <p:cNvPr id="40" name="Rectangle : coins arrondis 39">
            <a:extLst>
              <a:ext uri="{FF2B5EF4-FFF2-40B4-BE49-F238E27FC236}">
                <a16:creationId xmlns:a16="http://schemas.microsoft.com/office/drawing/2014/main" id="{42D506D7-734E-4146-B9D1-90AEAF95A8B1}"/>
              </a:ext>
            </a:extLst>
          </p:cNvPr>
          <p:cNvSpPr/>
          <p:nvPr/>
        </p:nvSpPr>
        <p:spPr>
          <a:xfrm>
            <a:off x="200970" y="4257456"/>
            <a:ext cx="2603230" cy="385221"/>
          </a:xfrm>
          <a:prstGeom prst="roundRect">
            <a:avLst/>
          </a:prstGeom>
          <a:solidFill>
            <a:srgbClr val="006C38"/>
          </a:solidFill>
          <a:ln>
            <a:solidFill>
              <a:srgbClr val="006C38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394" tIns="67197" rIns="134394" bIns="6719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Collège</a:t>
            </a:r>
          </a:p>
        </p:txBody>
      </p:sp>
      <p:sp>
        <p:nvSpPr>
          <p:cNvPr id="41" name="Rectangle : coins arrondis 40">
            <a:extLst>
              <a:ext uri="{FF2B5EF4-FFF2-40B4-BE49-F238E27FC236}">
                <a16:creationId xmlns:a16="http://schemas.microsoft.com/office/drawing/2014/main" id="{742A766E-DAA2-4C0D-A7E4-A28DDB7A9A34}"/>
              </a:ext>
            </a:extLst>
          </p:cNvPr>
          <p:cNvSpPr/>
          <p:nvPr/>
        </p:nvSpPr>
        <p:spPr>
          <a:xfrm>
            <a:off x="161865" y="4701355"/>
            <a:ext cx="2640368" cy="1210582"/>
          </a:xfrm>
          <a:prstGeom prst="roundRect">
            <a:avLst/>
          </a:prstGeom>
          <a:solidFill>
            <a:srgbClr val="006C38"/>
          </a:solidFill>
          <a:ln>
            <a:solidFill>
              <a:srgbClr val="006C38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394" tIns="67197" rIns="134394" bIns="6719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Contribution familiale</a:t>
            </a: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Demi-pension : 4 jours</a:t>
            </a:r>
          </a:p>
          <a:p>
            <a:r>
              <a:rPr lang="fr-FR" sz="1000" i="1" dirty="0">
                <a:latin typeface="Calibri" panose="020F0502020204030204" pitchFamily="34" charset="0"/>
                <a:cs typeface="Calibri" panose="020F0502020204030204" pitchFamily="34" charset="0"/>
              </a:rPr>
              <a:t>Repas occasionnel : 7,80 €</a:t>
            </a: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Parcours bilingue</a:t>
            </a: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Section internationale</a:t>
            </a: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Etude / garderie : forfait</a:t>
            </a: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+ 2,80€ par séance</a:t>
            </a:r>
          </a:p>
        </p:txBody>
      </p:sp>
      <p:sp>
        <p:nvSpPr>
          <p:cNvPr id="42" name="Rectangle : coins arrondis 41">
            <a:extLst>
              <a:ext uri="{FF2B5EF4-FFF2-40B4-BE49-F238E27FC236}">
                <a16:creationId xmlns:a16="http://schemas.microsoft.com/office/drawing/2014/main" id="{F369DBF3-AF05-46E3-8287-F50A3D3B4D16}"/>
              </a:ext>
            </a:extLst>
          </p:cNvPr>
          <p:cNvSpPr/>
          <p:nvPr/>
        </p:nvSpPr>
        <p:spPr>
          <a:xfrm>
            <a:off x="2841365" y="4701172"/>
            <a:ext cx="2137565" cy="1205860"/>
          </a:xfrm>
          <a:prstGeom prst="roundRect">
            <a:avLst/>
          </a:prstGeom>
          <a:solidFill>
            <a:srgbClr val="006C38"/>
          </a:solidFill>
          <a:ln>
            <a:solidFill>
              <a:srgbClr val="006C38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394" tIns="67197" rIns="134394" bIns="6719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1 050 €</a:t>
            </a:r>
          </a:p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890,10 €</a:t>
            </a:r>
          </a:p>
          <a:p>
            <a:pPr algn="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1 050 €</a:t>
            </a:r>
          </a:p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400 €</a:t>
            </a:r>
          </a:p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150 €</a:t>
            </a:r>
          </a:p>
          <a:p>
            <a:pPr algn="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Rectangle : coins arrondis 42">
            <a:extLst>
              <a:ext uri="{FF2B5EF4-FFF2-40B4-BE49-F238E27FC236}">
                <a16:creationId xmlns:a16="http://schemas.microsoft.com/office/drawing/2014/main" id="{DD03A2C5-F99C-4DAC-A39F-8A887999B7A2}"/>
              </a:ext>
            </a:extLst>
          </p:cNvPr>
          <p:cNvSpPr/>
          <p:nvPr/>
        </p:nvSpPr>
        <p:spPr>
          <a:xfrm>
            <a:off x="5018063" y="4701172"/>
            <a:ext cx="2152010" cy="1205860"/>
          </a:xfrm>
          <a:prstGeom prst="roundRect">
            <a:avLst/>
          </a:prstGeom>
          <a:solidFill>
            <a:srgbClr val="006C38"/>
          </a:solidFill>
          <a:ln>
            <a:solidFill>
              <a:srgbClr val="006C38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394" tIns="67197" rIns="134394" bIns="6719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105 €</a:t>
            </a:r>
          </a:p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89,01 €</a:t>
            </a:r>
          </a:p>
          <a:p>
            <a:pPr algn="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105 €</a:t>
            </a:r>
          </a:p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40 €</a:t>
            </a:r>
          </a:p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15 €</a:t>
            </a:r>
          </a:p>
          <a:p>
            <a:pPr algn="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4" name="Rectangle : coins arrondis 43">
            <a:extLst>
              <a:ext uri="{FF2B5EF4-FFF2-40B4-BE49-F238E27FC236}">
                <a16:creationId xmlns:a16="http://schemas.microsoft.com/office/drawing/2014/main" id="{FF58C870-7393-4A83-99E7-CF4A8F3F4146}"/>
              </a:ext>
            </a:extLst>
          </p:cNvPr>
          <p:cNvSpPr/>
          <p:nvPr/>
        </p:nvSpPr>
        <p:spPr>
          <a:xfrm>
            <a:off x="196246" y="5976752"/>
            <a:ext cx="2574874" cy="368402"/>
          </a:xfrm>
          <a:prstGeom prst="roundRect">
            <a:avLst/>
          </a:prstGeom>
          <a:solidFill>
            <a:srgbClr val="0050A5"/>
          </a:solidFill>
          <a:ln>
            <a:solidFill>
              <a:srgbClr val="0050A5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394" tIns="67197" rIns="134394" bIns="6719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400" b="1" dirty="0">
                <a:latin typeface="Calibri" panose="020F0502020204030204" pitchFamily="34" charset="0"/>
                <a:cs typeface="Calibri" panose="020F0502020204030204" pitchFamily="34" charset="0"/>
              </a:rPr>
              <a:t>Lycée</a:t>
            </a:r>
          </a:p>
        </p:txBody>
      </p:sp>
      <p:sp>
        <p:nvSpPr>
          <p:cNvPr id="45" name="Rectangle : coins arrondis 44">
            <a:extLst>
              <a:ext uri="{FF2B5EF4-FFF2-40B4-BE49-F238E27FC236}">
                <a16:creationId xmlns:a16="http://schemas.microsoft.com/office/drawing/2014/main" id="{0A0F1770-55EA-43BD-B4E5-848276B75992}"/>
              </a:ext>
            </a:extLst>
          </p:cNvPr>
          <p:cNvSpPr/>
          <p:nvPr/>
        </p:nvSpPr>
        <p:spPr>
          <a:xfrm>
            <a:off x="151102" y="6403670"/>
            <a:ext cx="2637767" cy="1291051"/>
          </a:xfrm>
          <a:prstGeom prst="roundRect">
            <a:avLst/>
          </a:prstGeom>
          <a:solidFill>
            <a:srgbClr val="0050A5"/>
          </a:solidFill>
          <a:ln>
            <a:solidFill>
              <a:srgbClr val="0050A5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394" tIns="67197" rIns="134394" bIns="6719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Contribution familiale</a:t>
            </a: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Demi-pension : 5 jours</a:t>
            </a:r>
          </a:p>
          <a:p>
            <a:r>
              <a:rPr lang="fr-FR" sz="1000" i="1" dirty="0">
                <a:latin typeface="Calibri" panose="020F0502020204030204" pitchFamily="34" charset="0"/>
                <a:cs typeface="Calibri" panose="020F0502020204030204" pitchFamily="34" charset="0"/>
              </a:rPr>
              <a:t>Repas occasionnel : 7,80 €</a:t>
            </a: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Parcours Cambridge</a:t>
            </a:r>
          </a:p>
          <a:p>
            <a:r>
              <a:rPr lang="fr-FR" sz="1000" b="1" dirty="0">
                <a:latin typeface="Calibri" panose="020F0502020204030204" pitchFamily="34" charset="0"/>
                <a:cs typeface="Calibri" panose="020F0502020204030204" pitchFamily="34" charset="0"/>
              </a:rPr>
              <a:t>Internat</a:t>
            </a: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Chambre</a:t>
            </a: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Repas soir et matin</a:t>
            </a:r>
          </a:p>
        </p:txBody>
      </p:sp>
      <p:sp>
        <p:nvSpPr>
          <p:cNvPr id="46" name="Rectangle : coins arrondis 45">
            <a:extLst>
              <a:ext uri="{FF2B5EF4-FFF2-40B4-BE49-F238E27FC236}">
                <a16:creationId xmlns:a16="http://schemas.microsoft.com/office/drawing/2014/main" id="{90D32894-6324-4775-BB6A-BDBEFA5995BC}"/>
              </a:ext>
            </a:extLst>
          </p:cNvPr>
          <p:cNvSpPr/>
          <p:nvPr/>
        </p:nvSpPr>
        <p:spPr>
          <a:xfrm>
            <a:off x="2839666" y="6404903"/>
            <a:ext cx="2113834" cy="1276012"/>
          </a:xfrm>
          <a:prstGeom prst="roundRect">
            <a:avLst/>
          </a:prstGeom>
          <a:solidFill>
            <a:srgbClr val="0050A5"/>
          </a:solidFill>
          <a:ln>
            <a:solidFill>
              <a:srgbClr val="0050A5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394" tIns="67197" rIns="134394" bIns="6719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1 120 €</a:t>
            </a:r>
          </a:p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1 055,70 €</a:t>
            </a:r>
          </a:p>
          <a:p>
            <a:pPr algn="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550 €</a:t>
            </a:r>
          </a:p>
          <a:p>
            <a:pPr algn="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2 050 €</a:t>
            </a:r>
          </a:p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1 163,30 €</a:t>
            </a:r>
          </a:p>
        </p:txBody>
      </p:sp>
      <p:sp>
        <p:nvSpPr>
          <p:cNvPr id="47" name="Rectangle : coins arrondis 46">
            <a:extLst>
              <a:ext uri="{FF2B5EF4-FFF2-40B4-BE49-F238E27FC236}">
                <a16:creationId xmlns:a16="http://schemas.microsoft.com/office/drawing/2014/main" id="{B62D4BC8-3667-47A2-A595-3AE695FAD484}"/>
              </a:ext>
            </a:extLst>
          </p:cNvPr>
          <p:cNvSpPr/>
          <p:nvPr/>
        </p:nvSpPr>
        <p:spPr>
          <a:xfrm>
            <a:off x="5000020" y="6387012"/>
            <a:ext cx="2169370" cy="1292760"/>
          </a:xfrm>
          <a:prstGeom prst="roundRect">
            <a:avLst/>
          </a:prstGeom>
          <a:solidFill>
            <a:srgbClr val="0050A5"/>
          </a:solidFill>
          <a:ln>
            <a:solidFill>
              <a:srgbClr val="0050A5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394" tIns="67197" rIns="134394" bIns="6719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112 €</a:t>
            </a:r>
          </a:p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105,57 €</a:t>
            </a:r>
          </a:p>
          <a:p>
            <a:pPr algn="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55 €</a:t>
            </a:r>
          </a:p>
          <a:p>
            <a:pPr algn="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205 €</a:t>
            </a:r>
          </a:p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116,33 €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2BB384A7-FD23-4C92-9C48-0A4A69E3F1E3}"/>
              </a:ext>
            </a:extLst>
          </p:cNvPr>
          <p:cNvSpPr/>
          <p:nvPr/>
        </p:nvSpPr>
        <p:spPr>
          <a:xfrm>
            <a:off x="164466" y="7752185"/>
            <a:ext cx="2637767" cy="2708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394" tIns="67197" rIns="134394" bIns="6719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Adhésion APEL</a:t>
            </a:r>
          </a:p>
        </p:txBody>
      </p:sp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AAF1BB68-094F-4049-AA87-3EFF645BC093}"/>
              </a:ext>
            </a:extLst>
          </p:cNvPr>
          <p:cNvSpPr/>
          <p:nvPr/>
        </p:nvSpPr>
        <p:spPr>
          <a:xfrm>
            <a:off x="2852228" y="7744408"/>
            <a:ext cx="2056456" cy="26779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394" tIns="67197" rIns="134394" bIns="6719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25 €</a:t>
            </a:r>
          </a:p>
        </p:txBody>
      </p:sp>
      <p:sp>
        <p:nvSpPr>
          <p:cNvPr id="49" name="Rectangle : coins arrondis 48">
            <a:extLst>
              <a:ext uri="{FF2B5EF4-FFF2-40B4-BE49-F238E27FC236}">
                <a16:creationId xmlns:a16="http://schemas.microsoft.com/office/drawing/2014/main" id="{E4AC6314-BFDF-489A-A730-45B4F803E3DD}"/>
              </a:ext>
            </a:extLst>
          </p:cNvPr>
          <p:cNvSpPr/>
          <p:nvPr/>
        </p:nvSpPr>
        <p:spPr>
          <a:xfrm>
            <a:off x="4994614" y="7732490"/>
            <a:ext cx="2111453" cy="27048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394" tIns="67197" rIns="134394" bIns="6719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2,50 €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748CD10A-15E9-4E2D-ACE2-5BB2C4D6306E}"/>
              </a:ext>
            </a:extLst>
          </p:cNvPr>
          <p:cNvSpPr/>
          <p:nvPr/>
        </p:nvSpPr>
        <p:spPr>
          <a:xfrm>
            <a:off x="205086" y="8919765"/>
            <a:ext cx="6935385" cy="205151"/>
          </a:xfrm>
          <a:prstGeom prst="roundRect">
            <a:avLst/>
          </a:prstGeom>
          <a:solidFill>
            <a:srgbClr val="5F497A"/>
          </a:solidFill>
          <a:ln>
            <a:solidFill>
              <a:srgbClr val="5F49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Calibri" panose="020F0502020204030204" pitchFamily="34" charset="0"/>
                <a:cs typeface="Calibri" panose="020F0502020204030204" pitchFamily="34" charset="0"/>
              </a:rPr>
              <a:t>Réduction familiale</a:t>
            </a: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108CCAD7-63F8-498C-9342-3DC2BD35D668}"/>
              </a:ext>
            </a:extLst>
          </p:cNvPr>
          <p:cNvSpPr/>
          <p:nvPr/>
        </p:nvSpPr>
        <p:spPr>
          <a:xfrm>
            <a:off x="213291" y="9182380"/>
            <a:ext cx="6935385" cy="29724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50% sur la scolarité la moins élevée à partir du 3</a:t>
            </a:r>
            <a:r>
              <a:rPr lang="fr-FR" sz="1000" baseline="30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ème</a:t>
            </a: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enfant.</a:t>
            </a:r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B30995CA-8A10-4819-B7B7-2175938C07A4}"/>
              </a:ext>
            </a:extLst>
          </p:cNvPr>
          <p:cNvSpPr/>
          <p:nvPr/>
        </p:nvSpPr>
        <p:spPr>
          <a:xfrm>
            <a:off x="219155" y="9536813"/>
            <a:ext cx="6893178" cy="205151"/>
          </a:xfrm>
          <a:prstGeom prst="roundRect">
            <a:avLst/>
          </a:prstGeom>
          <a:solidFill>
            <a:srgbClr val="5F497A"/>
          </a:solidFill>
          <a:ln>
            <a:solidFill>
              <a:srgbClr val="5F49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Calibri" panose="020F0502020204030204" pitchFamily="34" charset="0"/>
                <a:cs typeface="Calibri" panose="020F0502020204030204" pitchFamily="34" charset="0"/>
              </a:rPr>
              <a:t>Subvention Repas</a:t>
            </a:r>
          </a:p>
        </p:txBody>
      </p:sp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7118CEF4-0A5C-4D45-B30B-6EE9F9B352E7}"/>
              </a:ext>
            </a:extLst>
          </p:cNvPr>
          <p:cNvSpPr/>
          <p:nvPr/>
        </p:nvSpPr>
        <p:spPr>
          <a:xfrm>
            <a:off x="213292" y="9810914"/>
            <a:ext cx="6935384" cy="63566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Métropole accorde une aide sur les repas pour les </a:t>
            </a:r>
            <a:r>
              <a:rPr lang="fr-FR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collégiens. </a:t>
            </a:r>
          </a:p>
          <a:p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Cette aide sera déduite sur la facture une fois par trimestre</a:t>
            </a:r>
            <a:endParaRPr lang="fr-FR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 </a:t>
            </a:r>
            <a:r>
              <a:rPr lang="fr-FR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QF inférieur à 400 : aide de 2,50€ par repas </a:t>
            </a:r>
          </a:p>
          <a:p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 </a:t>
            </a:r>
            <a:r>
              <a:rPr lang="fr-FR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QF compris entre 401 et 800 : aide de 1,20€ par repas</a:t>
            </a:r>
            <a:endParaRPr lang="fr-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6DB7679C-F764-4181-BF69-6E7EE329E497}"/>
              </a:ext>
            </a:extLst>
          </p:cNvPr>
          <p:cNvSpPr/>
          <p:nvPr/>
        </p:nvSpPr>
        <p:spPr>
          <a:xfrm>
            <a:off x="202154" y="8074203"/>
            <a:ext cx="6927179" cy="256654"/>
          </a:xfrm>
          <a:prstGeom prst="roundRect">
            <a:avLst/>
          </a:prstGeom>
          <a:solidFill>
            <a:srgbClr val="5F497A"/>
          </a:solidFill>
          <a:ln>
            <a:solidFill>
              <a:srgbClr val="5F49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Calibri" panose="020F0502020204030204" pitchFamily="34" charset="0"/>
                <a:cs typeface="Calibri" panose="020F0502020204030204" pitchFamily="34" charset="0"/>
              </a:rPr>
              <a:t>Fonds de solidarité</a:t>
            </a:r>
          </a:p>
        </p:txBody>
      </p:sp>
      <p:sp>
        <p:nvSpPr>
          <p:cNvPr id="51" name="Rectangle : coins arrondis 50">
            <a:extLst>
              <a:ext uri="{FF2B5EF4-FFF2-40B4-BE49-F238E27FC236}">
                <a16:creationId xmlns:a16="http://schemas.microsoft.com/office/drawing/2014/main" id="{86AEFA05-3D0E-4AEA-A2EE-0CB06362D26F}"/>
              </a:ext>
            </a:extLst>
          </p:cNvPr>
          <p:cNvSpPr/>
          <p:nvPr/>
        </p:nvSpPr>
        <p:spPr>
          <a:xfrm>
            <a:off x="205086" y="8383619"/>
            <a:ext cx="6927179" cy="47868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Contribution basée sur le volontariat en vue d'apporter une aide financière à l’établissement (projets, investissements, équipements… :</a:t>
            </a:r>
          </a:p>
          <a:p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90 € (9€ par mois), 180 € (soit 18 € par mois), 270 € (soit 27 € par mois)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4"/>
          <p:cNvSpPr txBox="1">
            <a:spLocks noGrp="1"/>
          </p:cNvSpPr>
          <p:nvPr>
            <p:ph type="sldNum" idx="12"/>
          </p:nvPr>
        </p:nvSpPr>
        <p:spPr>
          <a:xfrm>
            <a:off x="6691712" y="9648387"/>
            <a:ext cx="3135865" cy="5366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4372" tIns="67167" rIns="134372" bIns="67167" anchor="ctr" anchorCtr="0">
            <a:noAutofit/>
          </a:bodyPr>
          <a:lstStyle/>
          <a:p>
            <a:fld id="{00000000-1234-1234-1234-123412341234}" type="slidenum">
              <a:rPr lang="fr-FR"/>
              <a:pPr/>
              <a:t>2</a:t>
            </a:fld>
            <a:endParaRPr/>
          </a:p>
        </p:txBody>
      </p:sp>
      <p:pic>
        <p:nvPicPr>
          <p:cNvPr id="13" name="Google Shape;113;p13">
            <a:extLst>
              <a:ext uri="{FF2B5EF4-FFF2-40B4-BE49-F238E27FC236}">
                <a16:creationId xmlns:a16="http://schemas.microsoft.com/office/drawing/2014/main" id="{47AE6AFA-7A66-47F7-92E7-88080A801B04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3725" y="169688"/>
            <a:ext cx="1689025" cy="98607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4" name="Google Shape;91;p13">
            <a:extLst>
              <a:ext uri="{FF2B5EF4-FFF2-40B4-BE49-F238E27FC236}">
                <a16:creationId xmlns:a16="http://schemas.microsoft.com/office/drawing/2014/main" id="{C950ABB7-F2E7-4EBA-8F97-319E8B1DB2D4}"/>
              </a:ext>
            </a:extLst>
          </p:cNvPr>
          <p:cNvGrpSpPr/>
          <p:nvPr/>
        </p:nvGrpSpPr>
        <p:grpSpPr>
          <a:xfrm>
            <a:off x="4789283" y="211673"/>
            <a:ext cx="2101008" cy="986070"/>
            <a:chOff x="6083374" y="297217"/>
            <a:chExt cx="2774825" cy="1560074"/>
          </a:xfrm>
        </p:grpSpPr>
        <p:sp>
          <p:nvSpPr>
            <p:cNvPr id="15" name="Google Shape;92;p13">
              <a:extLst>
                <a:ext uri="{FF2B5EF4-FFF2-40B4-BE49-F238E27FC236}">
                  <a16:creationId xmlns:a16="http://schemas.microsoft.com/office/drawing/2014/main" id="{E3F9CC44-59B8-40C3-ACAD-6FB4029C3550}"/>
                </a:ext>
              </a:extLst>
            </p:cNvPr>
            <p:cNvSpPr/>
            <p:nvPr/>
          </p:nvSpPr>
          <p:spPr>
            <a:xfrm>
              <a:off x="6708609" y="1259431"/>
              <a:ext cx="311100" cy="3138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" name="Google Shape;93;p13">
              <a:extLst>
                <a:ext uri="{FF2B5EF4-FFF2-40B4-BE49-F238E27FC236}">
                  <a16:creationId xmlns:a16="http://schemas.microsoft.com/office/drawing/2014/main" id="{B4560CCD-E0DC-4D53-8D8E-C6AEE67B1AA9}"/>
                </a:ext>
              </a:extLst>
            </p:cNvPr>
            <p:cNvSpPr/>
            <p:nvPr/>
          </p:nvSpPr>
          <p:spPr>
            <a:xfrm>
              <a:off x="6566719" y="923516"/>
              <a:ext cx="186300" cy="187800"/>
            </a:xfrm>
            <a:prstGeom prst="rect">
              <a:avLst/>
            </a:prstGeom>
            <a:solidFill>
              <a:srgbClr val="B2A0C7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" name="Google Shape;94;p13">
              <a:extLst>
                <a:ext uri="{FF2B5EF4-FFF2-40B4-BE49-F238E27FC236}">
                  <a16:creationId xmlns:a16="http://schemas.microsoft.com/office/drawing/2014/main" id="{A89783F9-6441-45C5-BEA5-A7EE16B6EACE}"/>
                </a:ext>
              </a:extLst>
            </p:cNvPr>
            <p:cNvSpPr/>
            <p:nvPr/>
          </p:nvSpPr>
          <p:spPr>
            <a:xfrm>
              <a:off x="6408887" y="1336731"/>
              <a:ext cx="157800" cy="159300"/>
            </a:xfrm>
            <a:prstGeom prst="rect">
              <a:avLst/>
            </a:prstGeom>
            <a:solidFill>
              <a:srgbClr val="CCC0D9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" name="Google Shape;95;p13">
              <a:extLst>
                <a:ext uri="{FF2B5EF4-FFF2-40B4-BE49-F238E27FC236}">
                  <a16:creationId xmlns:a16="http://schemas.microsoft.com/office/drawing/2014/main" id="{F5B49400-2960-4060-8C78-9B134A634A47}"/>
                </a:ext>
              </a:extLst>
            </p:cNvPr>
            <p:cNvSpPr/>
            <p:nvPr/>
          </p:nvSpPr>
          <p:spPr>
            <a:xfrm>
              <a:off x="8127201" y="593923"/>
              <a:ext cx="152400" cy="153600"/>
            </a:xfrm>
            <a:prstGeom prst="rect">
              <a:avLst/>
            </a:prstGeom>
            <a:solidFill>
              <a:srgbClr val="E5DFEC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" name="Google Shape;96;p13">
              <a:extLst>
                <a:ext uri="{FF2B5EF4-FFF2-40B4-BE49-F238E27FC236}">
                  <a16:creationId xmlns:a16="http://schemas.microsoft.com/office/drawing/2014/main" id="{B36870FA-1EFB-46D6-A23C-8F416914FCF8}"/>
                </a:ext>
              </a:extLst>
            </p:cNvPr>
            <p:cNvSpPr/>
            <p:nvPr/>
          </p:nvSpPr>
          <p:spPr>
            <a:xfrm>
              <a:off x="7297819" y="690212"/>
              <a:ext cx="428700" cy="464400"/>
            </a:xfrm>
            <a:prstGeom prst="rect">
              <a:avLst/>
            </a:prstGeom>
            <a:solidFill>
              <a:srgbClr val="5F497A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" name="Google Shape;97;p13">
              <a:extLst>
                <a:ext uri="{FF2B5EF4-FFF2-40B4-BE49-F238E27FC236}">
                  <a16:creationId xmlns:a16="http://schemas.microsoft.com/office/drawing/2014/main" id="{E0A0B014-0109-4C15-83C3-6515590C3D8C}"/>
                </a:ext>
              </a:extLst>
            </p:cNvPr>
            <p:cNvSpPr/>
            <p:nvPr/>
          </p:nvSpPr>
          <p:spPr>
            <a:xfrm>
              <a:off x="8343237" y="450730"/>
              <a:ext cx="108600" cy="1095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" name="Google Shape;98;p13">
              <a:extLst>
                <a:ext uri="{FF2B5EF4-FFF2-40B4-BE49-F238E27FC236}">
                  <a16:creationId xmlns:a16="http://schemas.microsoft.com/office/drawing/2014/main" id="{5FED8D31-36B6-44AD-B268-7AA46A677894}"/>
                </a:ext>
              </a:extLst>
            </p:cNvPr>
            <p:cNvSpPr/>
            <p:nvPr/>
          </p:nvSpPr>
          <p:spPr>
            <a:xfrm>
              <a:off x="6300257" y="692899"/>
              <a:ext cx="108600" cy="109500"/>
            </a:xfrm>
            <a:prstGeom prst="rect">
              <a:avLst/>
            </a:prstGeom>
            <a:solidFill>
              <a:srgbClr val="5F497A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" name="Google Shape;99;p13">
              <a:extLst>
                <a:ext uri="{FF2B5EF4-FFF2-40B4-BE49-F238E27FC236}">
                  <a16:creationId xmlns:a16="http://schemas.microsoft.com/office/drawing/2014/main" id="{316BDDF0-2A34-45A0-9FBE-903B8D91F5C8}"/>
                </a:ext>
              </a:extLst>
            </p:cNvPr>
            <p:cNvSpPr/>
            <p:nvPr/>
          </p:nvSpPr>
          <p:spPr>
            <a:xfrm>
              <a:off x="8034116" y="1184163"/>
              <a:ext cx="309000" cy="311700"/>
            </a:xfrm>
            <a:prstGeom prst="rect">
              <a:avLst/>
            </a:prstGeom>
            <a:solidFill>
              <a:srgbClr val="B2A0C7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" name="Google Shape;100;p13">
              <a:extLst>
                <a:ext uri="{FF2B5EF4-FFF2-40B4-BE49-F238E27FC236}">
                  <a16:creationId xmlns:a16="http://schemas.microsoft.com/office/drawing/2014/main" id="{7BB4B5D7-356B-4784-A783-AC6E4866A3C1}"/>
                </a:ext>
              </a:extLst>
            </p:cNvPr>
            <p:cNvSpPr/>
            <p:nvPr/>
          </p:nvSpPr>
          <p:spPr>
            <a:xfrm>
              <a:off x="7886582" y="873953"/>
              <a:ext cx="147600" cy="1488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" name="Google Shape;101;p13">
              <a:extLst>
                <a:ext uri="{FF2B5EF4-FFF2-40B4-BE49-F238E27FC236}">
                  <a16:creationId xmlns:a16="http://schemas.microsoft.com/office/drawing/2014/main" id="{3B94C184-44D1-43C8-913F-56060A67636F}"/>
                </a:ext>
              </a:extLst>
            </p:cNvPr>
            <p:cNvSpPr/>
            <p:nvPr/>
          </p:nvSpPr>
          <p:spPr>
            <a:xfrm>
              <a:off x="6083374" y="1200816"/>
              <a:ext cx="108600" cy="109500"/>
            </a:xfrm>
            <a:prstGeom prst="rect">
              <a:avLst/>
            </a:prstGeom>
            <a:solidFill>
              <a:srgbClr val="E5DFEC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" name="Google Shape;102;p13">
              <a:extLst>
                <a:ext uri="{FF2B5EF4-FFF2-40B4-BE49-F238E27FC236}">
                  <a16:creationId xmlns:a16="http://schemas.microsoft.com/office/drawing/2014/main" id="{B3857AE4-5613-4249-9A7B-ED25D235B022}"/>
                </a:ext>
              </a:extLst>
            </p:cNvPr>
            <p:cNvSpPr/>
            <p:nvPr/>
          </p:nvSpPr>
          <p:spPr>
            <a:xfrm>
              <a:off x="7254735" y="1594791"/>
              <a:ext cx="260400" cy="262500"/>
            </a:xfrm>
            <a:prstGeom prst="rect">
              <a:avLst/>
            </a:prstGeom>
            <a:solidFill>
              <a:srgbClr val="E5DFEC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" name="Google Shape;103;p13">
              <a:extLst>
                <a:ext uri="{FF2B5EF4-FFF2-40B4-BE49-F238E27FC236}">
                  <a16:creationId xmlns:a16="http://schemas.microsoft.com/office/drawing/2014/main" id="{841E194A-1E59-40E7-A620-75D5563272BA}"/>
                </a:ext>
              </a:extLst>
            </p:cNvPr>
            <p:cNvSpPr/>
            <p:nvPr/>
          </p:nvSpPr>
          <p:spPr>
            <a:xfrm>
              <a:off x="7726669" y="432660"/>
              <a:ext cx="159900" cy="161400"/>
            </a:xfrm>
            <a:prstGeom prst="rect">
              <a:avLst/>
            </a:prstGeom>
            <a:solidFill>
              <a:srgbClr val="B2A0C7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" name="Google Shape;104;p13">
              <a:extLst>
                <a:ext uri="{FF2B5EF4-FFF2-40B4-BE49-F238E27FC236}">
                  <a16:creationId xmlns:a16="http://schemas.microsoft.com/office/drawing/2014/main" id="{945C56EC-2DCB-4730-BF55-8BB937C6E421}"/>
                </a:ext>
              </a:extLst>
            </p:cNvPr>
            <p:cNvSpPr/>
            <p:nvPr/>
          </p:nvSpPr>
          <p:spPr>
            <a:xfrm>
              <a:off x="8127201" y="1609154"/>
              <a:ext cx="152400" cy="153600"/>
            </a:xfrm>
            <a:prstGeom prst="rect">
              <a:avLst/>
            </a:prstGeom>
            <a:solidFill>
              <a:srgbClr val="5F497A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" name="Google Shape;105;p13">
              <a:extLst>
                <a:ext uri="{FF2B5EF4-FFF2-40B4-BE49-F238E27FC236}">
                  <a16:creationId xmlns:a16="http://schemas.microsoft.com/office/drawing/2014/main" id="{1C8798C7-9CD3-4BA9-B018-7B82A9D0F608}"/>
                </a:ext>
              </a:extLst>
            </p:cNvPr>
            <p:cNvSpPr/>
            <p:nvPr/>
          </p:nvSpPr>
          <p:spPr>
            <a:xfrm>
              <a:off x="8647899" y="736353"/>
              <a:ext cx="210300" cy="212100"/>
            </a:xfrm>
            <a:prstGeom prst="rect">
              <a:avLst/>
            </a:prstGeom>
            <a:solidFill>
              <a:srgbClr val="CCC0D9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" name="Google Shape;106;p13">
              <a:extLst>
                <a:ext uri="{FF2B5EF4-FFF2-40B4-BE49-F238E27FC236}">
                  <a16:creationId xmlns:a16="http://schemas.microsoft.com/office/drawing/2014/main" id="{F0DAE690-5A28-464E-8014-520B281D7808}"/>
                </a:ext>
              </a:extLst>
            </p:cNvPr>
            <p:cNvSpPr/>
            <p:nvPr/>
          </p:nvSpPr>
          <p:spPr>
            <a:xfrm>
              <a:off x="6809363" y="632825"/>
              <a:ext cx="210300" cy="212100"/>
            </a:xfrm>
            <a:prstGeom prst="rect">
              <a:avLst/>
            </a:prstGeom>
            <a:solidFill>
              <a:srgbClr val="CCC0D9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" name="Google Shape;107;p13">
              <a:extLst>
                <a:ext uri="{FF2B5EF4-FFF2-40B4-BE49-F238E27FC236}">
                  <a16:creationId xmlns:a16="http://schemas.microsoft.com/office/drawing/2014/main" id="{5C52A190-5E3A-47F7-A322-635A1CFD318E}"/>
                </a:ext>
              </a:extLst>
            </p:cNvPr>
            <p:cNvSpPr/>
            <p:nvPr/>
          </p:nvSpPr>
          <p:spPr>
            <a:xfrm>
              <a:off x="7305942" y="297217"/>
              <a:ext cx="152400" cy="153600"/>
            </a:xfrm>
            <a:prstGeom prst="rect">
              <a:avLst/>
            </a:prstGeom>
            <a:solidFill>
              <a:srgbClr val="5F497A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" name="Google Shape;108;p13">
              <a:extLst>
                <a:ext uri="{FF2B5EF4-FFF2-40B4-BE49-F238E27FC236}">
                  <a16:creationId xmlns:a16="http://schemas.microsoft.com/office/drawing/2014/main" id="{4F2AF256-9E4C-405D-AD24-BD4DA8B7C8BF}"/>
                </a:ext>
              </a:extLst>
            </p:cNvPr>
            <p:cNvSpPr/>
            <p:nvPr/>
          </p:nvSpPr>
          <p:spPr>
            <a:xfrm>
              <a:off x="7663122" y="1386002"/>
              <a:ext cx="156600" cy="157800"/>
            </a:xfrm>
            <a:prstGeom prst="rect">
              <a:avLst/>
            </a:prstGeom>
            <a:solidFill>
              <a:srgbClr val="CCC0D9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" name="Google Shape;109;p13">
              <a:extLst>
                <a:ext uri="{FF2B5EF4-FFF2-40B4-BE49-F238E27FC236}">
                  <a16:creationId xmlns:a16="http://schemas.microsoft.com/office/drawing/2014/main" id="{A585653A-36B4-49E3-8083-1D15F3A16680}"/>
                </a:ext>
              </a:extLst>
            </p:cNvPr>
            <p:cNvSpPr/>
            <p:nvPr/>
          </p:nvSpPr>
          <p:spPr>
            <a:xfrm>
              <a:off x="7355051" y="1351641"/>
              <a:ext cx="103500" cy="104100"/>
            </a:xfrm>
            <a:prstGeom prst="rect">
              <a:avLst/>
            </a:prstGeom>
            <a:solidFill>
              <a:srgbClr val="B2A0C7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2" name="Google Shape;147;p16">
            <a:extLst>
              <a:ext uri="{FF2B5EF4-FFF2-40B4-BE49-F238E27FC236}">
                <a16:creationId xmlns:a16="http://schemas.microsoft.com/office/drawing/2014/main" id="{6F59C405-7325-47F6-AB14-D80DA398542F}"/>
              </a:ext>
            </a:extLst>
          </p:cNvPr>
          <p:cNvSpPr/>
          <p:nvPr/>
        </p:nvSpPr>
        <p:spPr>
          <a:xfrm>
            <a:off x="1145570" y="1366906"/>
            <a:ext cx="5931416" cy="694286"/>
          </a:xfrm>
          <a:prstGeom prst="rect">
            <a:avLst/>
          </a:prstGeom>
          <a:solidFill>
            <a:srgbClr val="5F497A"/>
          </a:solidFill>
          <a:ln>
            <a:noFill/>
          </a:ln>
        </p:spPr>
        <p:txBody>
          <a:bodyPr spcFirstLastPara="1" wrap="square" lIns="134372" tIns="67167" rIns="134372" bIns="67167" anchor="ctr" anchorCtr="0">
            <a:noAutofit/>
          </a:bodyPr>
          <a:lstStyle/>
          <a:p>
            <a:pPr algn="ctr"/>
            <a:r>
              <a:rPr lang="fr-FR" sz="2000" dirty="0">
                <a:solidFill>
                  <a:schemeClr val="l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TARIFS ENSEIGNEMENT SUPERIEUR </a:t>
            </a:r>
          </a:p>
          <a:p>
            <a:pPr algn="ctr"/>
            <a:r>
              <a:rPr lang="fr-FR" sz="2000" dirty="0">
                <a:solidFill>
                  <a:schemeClr val="l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2023 /2024</a:t>
            </a:r>
            <a:endParaRPr sz="2000" dirty="0">
              <a:solidFill>
                <a:schemeClr val="l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" name="Google Shape;122;p14">
            <a:extLst>
              <a:ext uri="{FF2B5EF4-FFF2-40B4-BE49-F238E27FC236}">
                <a16:creationId xmlns:a16="http://schemas.microsoft.com/office/drawing/2014/main" id="{26B5883A-0996-4366-ADDA-0DEDDF2242B9}"/>
              </a:ext>
            </a:extLst>
          </p:cNvPr>
          <p:cNvSpPr/>
          <p:nvPr/>
        </p:nvSpPr>
        <p:spPr>
          <a:xfrm>
            <a:off x="903943" y="1366906"/>
            <a:ext cx="215658" cy="69428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34372" tIns="67167" rIns="134372" bIns="67167" anchor="ctr" anchorCtr="0">
            <a:noAutofit/>
          </a:bodyPr>
          <a:lstStyle/>
          <a:p>
            <a:pPr algn="ctr"/>
            <a:endParaRPr sz="2646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123;p14">
            <a:extLst>
              <a:ext uri="{FF2B5EF4-FFF2-40B4-BE49-F238E27FC236}">
                <a16:creationId xmlns:a16="http://schemas.microsoft.com/office/drawing/2014/main" id="{99AF6BE7-406F-41B3-9E53-3E75C43AD50B}"/>
              </a:ext>
            </a:extLst>
          </p:cNvPr>
          <p:cNvSpPr/>
          <p:nvPr/>
        </p:nvSpPr>
        <p:spPr>
          <a:xfrm>
            <a:off x="655727" y="1366906"/>
            <a:ext cx="215656" cy="694286"/>
          </a:xfrm>
          <a:prstGeom prst="rect">
            <a:avLst/>
          </a:prstGeom>
          <a:solidFill>
            <a:srgbClr val="B2A0C7"/>
          </a:solidFill>
          <a:ln>
            <a:noFill/>
          </a:ln>
        </p:spPr>
        <p:txBody>
          <a:bodyPr spcFirstLastPara="1" wrap="square" lIns="134372" tIns="67167" rIns="134372" bIns="67167" anchor="ctr" anchorCtr="0">
            <a:noAutofit/>
          </a:bodyPr>
          <a:lstStyle/>
          <a:p>
            <a:pPr algn="ctr"/>
            <a:endParaRPr sz="2646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124;p14">
            <a:extLst>
              <a:ext uri="{FF2B5EF4-FFF2-40B4-BE49-F238E27FC236}">
                <a16:creationId xmlns:a16="http://schemas.microsoft.com/office/drawing/2014/main" id="{4DEEAD09-4CDD-4D02-80D8-1E3D38305003}"/>
              </a:ext>
            </a:extLst>
          </p:cNvPr>
          <p:cNvSpPr/>
          <p:nvPr/>
        </p:nvSpPr>
        <p:spPr>
          <a:xfrm>
            <a:off x="417558" y="1371080"/>
            <a:ext cx="205912" cy="685937"/>
          </a:xfrm>
          <a:prstGeom prst="rect">
            <a:avLst/>
          </a:prstGeom>
          <a:solidFill>
            <a:srgbClr val="CCC0D9"/>
          </a:solidFill>
          <a:ln>
            <a:noFill/>
          </a:ln>
        </p:spPr>
        <p:txBody>
          <a:bodyPr spcFirstLastPara="1" wrap="square" lIns="134372" tIns="67167" rIns="134372" bIns="67167" anchor="ctr" anchorCtr="0">
            <a:noAutofit/>
          </a:bodyPr>
          <a:lstStyle/>
          <a:p>
            <a:pPr algn="ctr"/>
            <a:endParaRPr sz="2646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125;p14">
            <a:extLst>
              <a:ext uri="{FF2B5EF4-FFF2-40B4-BE49-F238E27FC236}">
                <a16:creationId xmlns:a16="http://schemas.microsoft.com/office/drawing/2014/main" id="{B81B8EB1-9FBD-42A9-906D-B788E7274B0F}"/>
              </a:ext>
            </a:extLst>
          </p:cNvPr>
          <p:cNvSpPr/>
          <p:nvPr/>
        </p:nvSpPr>
        <p:spPr>
          <a:xfrm>
            <a:off x="177295" y="1365908"/>
            <a:ext cx="205912" cy="694286"/>
          </a:xfrm>
          <a:prstGeom prst="rect">
            <a:avLst/>
          </a:prstGeom>
          <a:solidFill>
            <a:srgbClr val="E5DFEC"/>
          </a:solidFill>
          <a:ln>
            <a:noFill/>
          </a:ln>
        </p:spPr>
        <p:txBody>
          <a:bodyPr spcFirstLastPara="1" wrap="square" lIns="134372" tIns="67167" rIns="134372" bIns="67167" anchor="ctr" anchorCtr="0">
            <a:noAutofit/>
          </a:bodyPr>
          <a:lstStyle/>
          <a:p>
            <a:pPr algn="ctr"/>
            <a:endParaRPr sz="2646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1D2BC512-4669-4280-908D-40BABA200307}"/>
              </a:ext>
            </a:extLst>
          </p:cNvPr>
          <p:cNvSpPr/>
          <p:nvPr/>
        </p:nvSpPr>
        <p:spPr>
          <a:xfrm>
            <a:off x="177295" y="3226447"/>
            <a:ext cx="2146082" cy="1247703"/>
          </a:xfrm>
          <a:prstGeom prst="roundRect">
            <a:avLst/>
          </a:prstGeom>
          <a:solidFill>
            <a:srgbClr val="0699A0"/>
          </a:solidFill>
          <a:ln>
            <a:solidFill>
              <a:srgbClr val="0699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CPGE - BCPST / PC - PCSI</a:t>
            </a: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BTS SAM 1 / SAM 2</a:t>
            </a: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BTS CI 1 / CI2</a:t>
            </a: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BTS FED 1 / FED 2</a:t>
            </a: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BTS PI 1 / PI 2</a:t>
            </a:r>
          </a:p>
        </p:txBody>
      </p:sp>
      <p:sp>
        <p:nvSpPr>
          <p:cNvPr id="58" name="Rectangle : coins arrondis 57">
            <a:extLst>
              <a:ext uri="{FF2B5EF4-FFF2-40B4-BE49-F238E27FC236}">
                <a16:creationId xmlns:a16="http://schemas.microsoft.com/office/drawing/2014/main" id="{DC0F4FFB-97DB-4E1C-AB44-09E093E64005}"/>
              </a:ext>
            </a:extLst>
          </p:cNvPr>
          <p:cNvSpPr/>
          <p:nvPr/>
        </p:nvSpPr>
        <p:spPr>
          <a:xfrm>
            <a:off x="2554316" y="3230923"/>
            <a:ext cx="2146082" cy="1274072"/>
          </a:xfrm>
          <a:prstGeom prst="roundRect">
            <a:avLst/>
          </a:prstGeom>
          <a:solidFill>
            <a:schemeClr val="bg1"/>
          </a:solidFill>
          <a:ln>
            <a:solidFill>
              <a:srgbClr val="0699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2 000 €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1 650 €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1 850 €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1 850 €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1 850 €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490581EC-096E-485E-988D-E8766E823570}"/>
              </a:ext>
            </a:extLst>
          </p:cNvPr>
          <p:cNvSpPr/>
          <p:nvPr/>
        </p:nvSpPr>
        <p:spPr>
          <a:xfrm>
            <a:off x="2567002" y="2198121"/>
            <a:ext cx="2214525" cy="5362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Tarif annuel</a:t>
            </a:r>
          </a:p>
        </p:txBody>
      </p:sp>
      <p:sp>
        <p:nvSpPr>
          <p:cNvPr id="64" name="Rectangle : coins arrondis 63">
            <a:extLst>
              <a:ext uri="{FF2B5EF4-FFF2-40B4-BE49-F238E27FC236}">
                <a16:creationId xmlns:a16="http://schemas.microsoft.com/office/drawing/2014/main" id="{F6F9478A-229B-4100-8498-2E533ACCA0FD}"/>
              </a:ext>
            </a:extLst>
          </p:cNvPr>
          <p:cNvSpPr/>
          <p:nvPr/>
        </p:nvSpPr>
        <p:spPr>
          <a:xfrm>
            <a:off x="4871511" y="2197785"/>
            <a:ext cx="2214525" cy="5366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Tarif mensuel</a:t>
            </a:r>
          </a:p>
          <a:p>
            <a:pPr algn="ct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Prélèvement en 8 fois d’</a:t>
            </a:r>
            <a:r>
              <a:rPr lang="fr-FR" sz="1000" dirty="0" err="1">
                <a:latin typeface="Calibri" panose="020F0502020204030204" pitchFamily="34" charset="0"/>
                <a:cs typeface="Calibri" panose="020F0502020204030204" pitchFamily="34" charset="0"/>
              </a:rPr>
              <a:t>oct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 à mai</a:t>
            </a:r>
          </a:p>
        </p:txBody>
      </p:sp>
      <p:sp>
        <p:nvSpPr>
          <p:cNvPr id="65" name="Rectangle : coins arrondis 64">
            <a:extLst>
              <a:ext uri="{FF2B5EF4-FFF2-40B4-BE49-F238E27FC236}">
                <a16:creationId xmlns:a16="http://schemas.microsoft.com/office/drawing/2014/main" id="{8EAEE654-1F4C-4EE2-963F-607659D18F52}"/>
              </a:ext>
            </a:extLst>
          </p:cNvPr>
          <p:cNvSpPr/>
          <p:nvPr/>
        </p:nvSpPr>
        <p:spPr>
          <a:xfrm>
            <a:off x="4926157" y="3243455"/>
            <a:ext cx="2214525" cy="1229313"/>
          </a:xfrm>
          <a:prstGeom prst="roundRect">
            <a:avLst/>
          </a:prstGeom>
          <a:solidFill>
            <a:schemeClr val="bg1"/>
          </a:solidFill>
          <a:ln>
            <a:solidFill>
              <a:srgbClr val="0699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250 €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206,25 €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231,25 €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231,25 €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232,25 €</a:t>
            </a: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34FB162C-231D-4A44-9684-79EEDA26D69E}"/>
              </a:ext>
            </a:extLst>
          </p:cNvPr>
          <p:cNvSpPr/>
          <p:nvPr/>
        </p:nvSpPr>
        <p:spPr>
          <a:xfrm>
            <a:off x="183725" y="2821014"/>
            <a:ext cx="6981080" cy="297624"/>
          </a:xfrm>
          <a:prstGeom prst="roundRect">
            <a:avLst/>
          </a:prstGeom>
          <a:solidFill>
            <a:srgbClr val="0699A0"/>
          </a:solidFill>
          <a:ln>
            <a:solidFill>
              <a:srgbClr val="0699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latin typeface="Calibri" panose="020F0502020204030204" pitchFamily="34" charset="0"/>
                <a:cs typeface="Calibri" panose="020F0502020204030204" pitchFamily="34" charset="0"/>
              </a:rPr>
              <a:t>Contribution familiale</a:t>
            </a:r>
          </a:p>
        </p:txBody>
      </p:sp>
      <p:sp>
        <p:nvSpPr>
          <p:cNvPr id="67" name="Rectangle : coins arrondis 66">
            <a:extLst>
              <a:ext uri="{FF2B5EF4-FFF2-40B4-BE49-F238E27FC236}">
                <a16:creationId xmlns:a16="http://schemas.microsoft.com/office/drawing/2014/main" id="{18D87223-C394-46D6-A3CA-EB114D8CF562}"/>
              </a:ext>
            </a:extLst>
          </p:cNvPr>
          <p:cNvSpPr/>
          <p:nvPr/>
        </p:nvSpPr>
        <p:spPr>
          <a:xfrm>
            <a:off x="183725" y="4620580"/>
            <a:ext cx="6981080" cy="328587"/>
          </a:xfrm>
          <a:prstGeom prst="roundRect">
            <a:avLst/>
          </a:prstGeom>
          <a:solidFill>
            <a:srgbClr val="0699A0"/>
          </a:solidFill>
          <a:ln>
            <a:solidFill>
              <a:srgbClr val="0699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latin typeface="Calibri" panose="020F0502020204030204" pitchFamily="34" charset="0"/>
                <a:cs typeface="Calibri" panose="020F0502020204030204" pitchFamily="34" charset="0"/>
              </a:rPr>
              <a:t>Internat</a:t>
            </a:r>
          </a:p>
        </p:txBody>
      </p:sp>
      <p:sp>
        <p:nvSpPr>
          <p:cNvPr id="68" name="Rectangle : coins arrondis 67">
            <a:extLst>
              <a:ext uri="{FF2B5EF4-FFF2-40B4-BE49-F238E27FC236}">
                <a16:creationId xmlns:a16="http://schemas.microsoft.com/office/drawing/2014/main" id="{568CC1FA-AB8A-4F6B-8674-209B6578DD10}"/>
              </a:ext>
            </a:extLst>
          </p:cNvPr>
          <p:cNvSpPr/>
          <p:nvPr/>
        </p:nvSpPr>
        <p:spPr>
          <a:xfrm>
            <a:off x="183725" y="5039325"/>
            <a:ext cx="2146082" cy="3084188"/>
          </a:xfrm>
          <a:prstGeom prst="roundRect">
            <a:avLst/>
          </a:prstGeom>
          <a:solidFill>
            <a:srgbClr val="0699A0"/>
          </a:solidFill>
          <a:ln>
            <a:solidFill>
              <a:srgbClr val="0699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Chambre</a:t>
            </a:r>
          </a:p>
          <a:p>
            <a:endParaRPr lang="fr-FR" sz="1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Repas</a:t>
            </a:r>
          </a:p>
          <a:p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CPGE -BCPST 1 / PCSI</a:t>
            </a: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CPGE - BCPST2 </a:t>
            </a:r>
            <a:r>
              <a:rPr lang="fr-FR" sz="1000">
                <a:latin typeface="Calibri" panose="020F0502020204030204" pitchFamily="34" charset="0"/>
                <a:cs typeface="Calibri" panose="020F0502020204030204" pitchFamily="34" charset="0"/>
              </a:rPr>
              <a:t>/ PC</a:t>
            </a:r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BTS SAM 1</a:t>
            </a: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BTS SAM 2</a:t>
            </a:r>
          </a:p>
          <a:p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BTS CI 1</a:t>
            </a: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BTS CI 2</a:t>
            </a:r>
          </a:p>
          <a:p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BTS FED 1</a:t>
            </a: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BTS FED 2</a:t>
            </a:r>
          </a:p>
          <a:p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BTS PI 1</a:t>
            </a: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BTS PI 2</a:t>
            </a:r>
          </a:p>
        </p:txBody>
      </p:sp>
      <p:sp>
        <p:nvSpPr>
          <p:cNvPr id="69" name="Rectangle : coins arrondis 68">
            <a:extLst>
              <a:ext uri="{FF2B5EF4-FFF2-40B4-BE49-F238E27FC236}">
                <a16:creationId xmlns:a16="http://schemas.microsoft.com/office/drawing/2014/main" id="{B5464630-E124-445B-B563-F682BE136BF5}"/>
              </a:ext>
            </a:extLst>
          </p:cNvPr>
          <p:cNvSpPr/>
          <p:nvPr/>
        </p:nvSpPr>
        <p:spPr>
          <a:xfrm>
            <a:off x="2554316" y="5052981"/>
            <a:ext cx="2146082" cy="3115033"/>
          </a:xfrm>
          <a:prstGeom prst="roundRect">
            <a:avLst/>
          </a:prstGeom>
          <a:solidFill>
            <a:schemeClr val="bg1"/>
          </a:solidFill>
          <a:ln>
            <a:solidFill>
              <a:srgbClr val="0699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3 000 €</a:t>
            </a:r>
          </a:p>
          <a:p>
            <a:pPr algn="ctr"/>
            <a:endParaRPr lang="fr-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1 673,10 €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1 306,80 €</a:t>
            </a:r>
          </a:p>
          <a:p>
            <a:pPr algn="ctr"/>
            <a:endParaRPr lang="fr-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1 326,60 €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1 158,40 €</a:t>
            </a:r>
          </a:p>
          <a:p>
            <a:pPr algn="ctr"/>
            <a:endParaRPr lang="fr-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1 227,60 €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1 039,50 €</a:t>
            </a:r>
          </a:p>
          <a:p>
            <a:pPr algn="ctr"/>
            <a:endParaRPr lang="fr-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1 326,60 €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1 237,50 €</a:t>
            </a:r>
          </a:p>
          <a:p>
            <a:pPr algn="ctr"/>
            <a:endParaRPr lang="fr-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1 227,60 €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940,50 €</a:t>
            </a:r>
          </a:p>
          <a:p>
            <a:pPr algn="ctr"/>
            <a:endParaRPr lang="fr-FR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Rectangle : coins arrondis 70">
            <a:extLst>
              <a:ext uri="{FF2B5EF4-FFF2-40B4-BE49-F238E27FC236}">
                <a16:creationId xmlns:a16="http://schemas.microsoft.com/office/drawing/2014/main" id="{91C1B506-001B-477F-90E4-343BE961AEAA}"/>
              </a:ext>
            </a:extLst>
          </p:cNvPr>
          <p:cNvSpPr/>
          <p:nvPr/>
        </p:nvSpPr>
        <p:spPr>
          <a:xfrm>
            <a:off x="4939954" y="5034332"/>
            <a:ext cx="2146082" cy="3114711"/>
          </a:xfrm>
          <a:prstGeom prst="roundRect">
            <a:avLst/>
          </a:prstGeom>
          <a:solidFill>
            <a:schemeClr val="bg1"/>
          </a:solidFill>
          <a:ln>
            <a:solidFill>
              <a:srgbClr val="0699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375 €</a:t>
            </a:r>
          </a:p>
          <a:p>
            <a:pPr algn="ctr"/>
            <a:endParaRPr lang="fr-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209,14 €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163,35 €</a:t>
            </a:r>
          </a:p>
          <a:p>
            <a:pPr algn="ctr"/>
            <a:endParaRPr lang="fr-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165,85 €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144,80 €</a:t>
            </a:r>
          </a:p>
          <a:p>
            <a:pPr algn="ctr"/>
            <a:endParaRPr lang="fr-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153,45 €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129,94 €</a:t>
            </a:r>
          </a:p>
          <a:p>
            <a:pPr algn="ctr"/>
            <a:endParaRPr lang="fr-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165,85 €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154,69 €</a:t>
            </a:r>
          </a:p>
          <a:p>
            <a:pPr algn="ctr"/>
            <a:endParaRPr lang="fr-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153,45 €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117,56 €</a:t>
            </a:r>
          </a:p>
          <a:p>
            <a:pPr algn="ctr"/>
            <a:endParaRPr lang="fr-FR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" name="Rectangle : coins arrondis 71">
            <a:extLst>
              <a:ext uri="{FF2B5EF4-FFF2-40B4-BE49-F238E27FC236}">
                <a16:creationId xmlns:a16="http://schemas.microsoft.com/office/drawing/2014/main" id="{43D95142-7BF0-4ADB-9B3A-C30106EC3194}"/>
              </a:ext>
            </a:extLst>
          </p:cNvPr>
          <p:cNvSpPr/>
          <p:nvPr/>
        </p:nvSpPr>
        <p:spPr>
          <a:xfrm>
            <a:off x="232310" y="9774364"/>
            <a:ext cx="6981080" cy="254914"/>
          </a:xfrm>
          <a:prstGeom prst="roundRect">
            <a:avLst/>
          </a:prstGeom>
          <a:solidFill>
            <a:srgbClr val="0699A0"/>
          </a:solidFill>
          <a:ln>
            <a:solidFill>
              <a:srgbClr val="0699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Calibri" panose="020F0502020204030204" pitchFamily="34" charset="0"/>
                <a:cs typeface="Calibri" panose="020F0502020204030204" pitchFamily="34" charset="0"/>
              </a:rPr>
              <a:t>Facturation</a:t>
            </a:r>
          </a:p>
        </p:txBody>
      </p:sp>
      <p:sp>
        <p:nvSpPr>
          <p:cNvPr id="73" name="Rectangle : coins arrondis 72">
            <a:extLst>
              <a:ext uri="{FF2B5EF4-FFF2-40B4-BE49-F238E27FC236}">
                <a16:creationId xmlns:a16="http://schemas.microsoft.com/office/drawing/2014/main" id="{6A07891B-B182-4D7F-B09D-E7202A2CA811}"/>
              </a:ext>
            </a:extLst>
          </p:cNvPr>
          <p:cNvSpPr/>
          <p:nvPr/>
        </p:nvSpPr>
        <p:spPr>
          <a:xfrm>
            <a:off x="237141" y="10128262"/>
            <a:ext cx="6988381" cy="296469"/>
          </a:xfrm>
          <a:prstGeom prst="roundRect">
            <a:avLst/>
          </a:prstGeom>
          <a:solidFill>
            <a:schemeClr val="bg1"/>
          </a:solidFill>
          <a:ln>
            <a:solidFill>
              <a:srgbClr val="0699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 Une facture est établie </a:t>
            </a:r>
            <a:r>
              <a:rPr lang="fr-FR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annuellement</a:t>
            </a: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mi-septembre et prélevée en 8 fois d’octobre à mai</a:t>
            </a:r>
          </a:p>
        </p:txBody>
      </p:sp>
      <p:cxnSp>
        <p:nvCxnSpPr>
          <p:cNvPr id="74" name="Google Shape;110;p13">
            <a:extLst>
              <a:ext uri="{FF2B5EF4-FFF2-40B4-BE49-F238E27FC236}">
                <a16:creationId xmlns:a16="http://schemas.microsoft.com/office/drawing/2014/main" id="{51C18AD1-5589-4147-AA11-BD37C4D0D24B}"/>
              </a:ext>
            </a:extLst>
          </p:cNvPr>
          <p:cNvCxnSpPr>
            <a:cxnSpLocks/>
          </p:cNvCxnSpPr>
          <p:nvPr/>
        </p:nvCxnSpPr>
        <p:spPr>
          <a:xfrm flipH="1" flipV="1">
            <a:off x="45330" y="10596918"/>
            <a:ext cx="7293386" cy="1672"/>
          </a:xfrm>
          <a:prstGeom prst="straightConnector1">
            <a:avLst/>
          </a:prstGeom>
          <a:noFill/>
          <a:ln w="25400" cap="flat" cmpd="sng">
            <a:solidFill>
              <a:srgbClr val="5F497A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Rectangle : coins arrondis 40">
            <a:extLst>
              <a:ext uri="{FF2B5EF4-FFF2-40B4-BE49-F238E27FC236}">
                <a16:creationId xmlns:a16="http://schemas.microsoft.com/office/drawing/2014/main" id="{4F7E29D2-967F-45C8-9C86-8385407D84CE}"/>
              </a:ext>
            </a:extLst>
          </p:cNvPr>
          <p:cNvSpPr/>
          <p:nvPr/>
        </p:nvSpPr>
        <p:spPr>
          <a:xfrm>
            <a:off x="245797" y="8248276"/>
            <a:ext cx="6981080" cy="287162"/>
          </a:xfrm>
          <a:prstGeom prst="roundRect">
            <a:avLst/>
          </a:prstGeom>
          <a:solidFill>
            <a:srgbClr val="0699A0"/>
          </a:solidFill>
          <a:ln>
            <a:solidFill>
              <a:srgbClr val="0699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Calibri" panose="020F0502020204030204" pitchFamily="34" charset="0"/>
                <a:cs typeface="Calibri" panose="020F0502020204030204" pitchFamily="34" charset="0"/>
              </a:rPr>
              <a:t>Repas</a:t>
            </a:r>
          </a:p>
        </p:txBody>
      </p:sp>
      <p:sp>
        <p:nvSpPr>
          <p:cNvPr id="42" name="Rectangle : coins arrondis 41">
            <a:extLst>
              <a:ext uri="{FF2B5EF4-FFF2-40B4-BE49-F238E27FC236}">
                <a16:creationId xmlns:a16="http://schemas.microsoft.com/office/drawing/2014/main" id="{01342C7A-76D3-4163-9514-3AFC6BBC643E}"/>
              </a:ext>
            </a:extLst>
          </p:cNvPr>
          <p:cNvSpPr/>
          <p:nvPr/>
        </p:nvSpPr>
        <p:spPr>
          <a:xfrm>
            <a:off x="245797" y="8618926"/>
            <a:ext cx="6981080" cy="297403"/>
          </a:xfrm>
          <a:prstGeom prst="roundRect">
            <a:avLst/>
          </a:prstGeom>
          <a:solidFill>
            <a:schemeClr val="bg1"/>
          </a:solidFill>
          <a:ln>
            <a:solidFill>
              <a:srgbClr val="0699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Prix du repas pour un élève interne : Matin : 3€, Soir : 6,90€</a:t>
            </a:r>
            <a:r>
              <a:rPr lang="fr-FR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</a:p>
        </p:txBody>
      </p:sp>
      <p:sp>
        <p:nvSpPr>
          <p:cNvPr id="43" name="Rectangle : coins arrondis 42">
            <a:extLst>
              <a:ext uri="{FF2B5EF4-FFF2-40B4-BE49-F238E27FC236}">
                <a16:creationId xmlns:a16="http://schemas.microsoft.com/office/drawing/2014/main" id="{B83BDD11-9E23-46AC-8556-0EDFD37664D2}"/>
              </a:ext>
            </a:extLst>
          </p:cNvPr>
          <p:cNvSpPr/>
          <p:nvPr/>
        </p:nvSpPr>
        <p:spPr>
          <a:xfrm>
            <a:off x="245797" y="8999657"/>
            <a:ext cx="6967593" cy="250075"/>
          </a:xfrm>
          <a:prstGeom prst="roundRect">
            <a:avLst/>
          </a:prstGeom>
          <a:solidFill>
            <a:srgbClr val="0699A0"/>
          </a:solidFill>
          <a:ln>
            <a:solidFill>
              <a:srgbClr val="0699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Calibri" panose="020F0502020204030204" pitchFamily="34" charset="0"/>
                <a:cs typeface="Calibri" panose="020F0502020204030204" pitchFamily="34" charset="0"/>
              </a:rPr>
              <a:t>Fonds de solidarité</a:t>
            </a:r>
          </a:p>
        </p:txBody>
      </p:sp>
      <p:sp>
        <p:nvSpPr>
          <p:cNvPr id="44" name="Rectangle : coins arrondis 43">
            <a:extLst>
              <a:ext uri="{FF2B5EF4-FFF2-40B4-BE49-F238E27FC236}">
                <a16:creationId xmlns:a16="http://schemas.microsoft.com/office/drawing/2014/main" id="{8C2EBC4B-C84F-4B53-B380-FDEAE56F704B}"/>
              </a:ext>
            </a:extLst>
          </p:cNvPr>
          <p:cNvSpPr/>
          <p:nvPr/>
        </p:nvSpPr>
        <p:spPr>
          <a:xfrm>
            <a:off x="229841" y="9345821"/>
            <a:ext cx="6995681" cy="352949"/>
          </a:xfrm>
          <a:prstGeom prst="roundRect">
            <a:avLst/>
          </a:prstGeom>
          <a:solidFill>
            <a:schemeClr val="bg1"/>
          </a:solidFill>
          <a:ln>
            <a:solidFill>
              <a:srgbClr val="0699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Contribution basée sur le volontariat en vue d'apporter une aide financière à l’établissement (projets, investissements, équipements… : 90 € (9€ par mois), 180 € (soit 18 € par mois), 270 € (soit 27 € par mois)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oogle Shape;113;p13">
            <a:extLst>
              <a:ext uri="{FF2B5EF4-FFF2-40B4-BE49-F238E27FC236}">
                <a16:creationId xmlns:a16="http://schemas.microsoft.com/office/drawing/2014/main" id="{BAB2699B-DB8D-46DC-B092-BBA422DEF4AB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83725" y="169688"/>
            <a:ext cx="1689025" cy="98607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" name="Google Shape;91;p13">
            <a:extLst>
              <a:ext uri="{FF2B5EF4-FFF2-40B4-BE49-F238E27FC236}">
                <a16:creationId xmlns:a16="http://schemas.microsoft.com/office/drawing/2014/main" id="{E695828A-EBCB-4F11-87CC-52EF2CBEF9F2}"/>
              </a:ext>
            </a:extLst>
          </p:cNvPr>
          <p:cNvGrpSpPr/>
          <p:nvPr/>
        </p:nvGrpSpPr>
        <p:grpSpPr>
          <a:xfrm>
            <a:off x="4789283" y="211673"/>
            <a:ext cx="2101008" cy="986070"/>
            <a:chOff x="6083374" y="297217"/>
            <a:chExt cx="2774825" cy="1560074"/>
          </a:xfrm>
        </p:grpSpPr>
        <p:sp>
          <p:nvSpPr>
            <p:cNvPr id="5" name="Google Shape;92;p13">
              <a:extLst>
                <a:ext uri="{FF2B5EF4-FFF2-40B4-BE49-F238E27FC236}">
                  <a16:creationId xmlns:a16="http://schemas.microsoft.com/office/drawing/2014/main" id="{51972026-11B6-43AB-97B3-6C01A6FF221D}"/>
                </a:ext>
              </a:extLst>
            </p:cNvPr>
            <p:cNvSpPr/>
            <p:nvPr/>
          </p:nvSpPr>
          <p:spPr>
            <a:xfrm>
              <a:off x="6708609" y="1259431"/>
              <a:ext cx="311100" cy="3138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" name="Google Shape;93;p13">
              <a:extLst>
                <a:ext uri="{FF2B5EF4-FFF2-40B4-BE49-F238E27FC236}">
                  <a16:creationId xmlns:a16="http://schemas.microsoft.com/office/drawing/2014/main" id="{F97579B1-5182-4FF1-BA1B-FF68D39CE4D6}"/>
                </a:ext>
              </a:extLst>
            </p:cNvPr>
            <p:cNvSpPr/>
            <p:nvPr/>
          </p:nvSpPr>
          <p:spPr>
            <a:xfrm>
              <a:off x="6566719" y="923516"/>
              <a:ext cx="186300" cy="187800"/>
            </a:xfrm>
            <a:prstGeom prst="rect">
              <a:avLst/>
            </a:prstGeom>
            <a:solidFill>
              <a:srgbClr val="B2A0C7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" name="Google Shape;94;p13">
              <a:extLst>
                <a:ext uri="{FF2B5EF4-FFF2-40B4-BE49-F238E27FC236}">
                  <a16:creationId xmlns:a16="http://schemas.microsoft.com/office/drawing/2014/main" id="{01B20B0E-EA43-4E60-8522-E419920C3E96}"/>
                </a:ext>
              </a:extLst>
            </p:cNvPr>
            <p:cNvSpPr/>
            <p:nvPr/>
          </p:nvSpPr>
          <p:spPr>
            <a:xfrm>
              <a:off x="6408887" y="1336731"/>
              <a:ext cx="157800" cy="159300"/>
            </a:xfrm>
            <a:prstGeom prst="rect">
              <a:avLst/>
            </a:prstGeom>
            <a:solidFill>
              <a:srgbClr val="CCC0D9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" name="Google Shape;95;p13">
              <a:extLst>
                <a:ext uri="{FF2B5EF4-FFF2-40B4-BE49-F238E27FC236}">
                  <a16:creationId xmlns:a16="http://schemas.microsoft.com/office/drawing/2014/main" id="{41BF98B7-6F92-40E1-82E2-B694F93ACCE3}"/>
                </a:ext>
              </a:extLst>
            </p:cNvPr>
            <p:cNvSpPr/>
            <p:nvPr/>
          </p:nvSpPr>
          <p:spPr>
            <a:xfrm>
              <a:off x="8127201" y="593923"/>
              <a:ext cx="152400" cy="153600"/>
            </a:xfrm>
            <a:prstGeom prst="rect">
              <a:avLst/>
            </a:prstGeom>
            <a:solidFill>
              <a:srgbClr val="E5DFEC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" name="Google Shape;96;p13">
              <a:extLst>
                <a:ext uri="{FF2B5EF4-FFF2-40B4-BE49-F238E27FC236}">
                  <a16:creationId xmlns:a16="http://schemas.microsoft.com/office/drawing/2014/main" id="{712B2517-5AAC-479C-BBB4-1646928E93E5}"/>
                </a:ext>
              </a:extLst>
            </p:cNvPr>
            <p:cNvSpPr/>
            <p:nvPr/>
          </p:nvSpPr>
          <p:spPr>
            <a:xfrm>
              <a:off x="7297819" y="690212"/>
              <a:ext cx="428700" cy="464400"/>
            </a:xfrm>
            <a:prstGeom prst="rect">
              <a:avLst/>
            </a:prstGeom>
            <a:solidFill>
              <a:srgbClr val="5F497A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" name="Google Shape;97;p13">
              <a:extLst>
                <a:ext uri="{FF2B5EF4-FFF2-40B4-BE49-F238E27FC236}">
                  <a16:creationId xmlns:a16="http://schemas.microsoft.com/office/drawing/2014/main" id="{B9159D1C-8BC8-4562-A99D-64E9FB361DB7}"/>
                </a:ext>
              </a:extLst>
            </p:cNvPr>
            <p:cNvSpPr/>
            <p:nvPr/>
          </p:nvSpPr>
          <p:spPr>
            <a:xfrm>
              <a:off x="8343237" y="450730"/>
              <a:ext cx="108600" cy="1095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" name="Google Shape;98;p13">
              <a:extLst>
                <a:ext uri="{FF2B5EF4-FFF2-40B4-BE49-F238E27FC236}">
                  <a16:creationId xmlns:a16="http://schemas.microsoft.com/office/drawing/2014/main" id="{87AEBE9C-58D0-4C5C-9474-189A276832B8}"/>
                </a:ext>
              </a:extLst>
            </p:cNvPr>
            <p:cNvSpPr/>
            <p:nvPr/>
          </p:nvSpPr>
          <p:spPr>
            <a:xfrm>
              <a:off x="6300257" y="692899"/>
              <a:ext cx="108600" cy="109500"/>
            </a:xfrm>
            <a:prstGeom prst="rect">
              <a:avLst/>
            </a:prstGeom>
            <a:solidFill>
              <a:srgbClr val="5F497A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" name="Google Shape;99;p13">
              <a:extLst>
                <a:ext uri="{FF2B5EF4-FFF2-40B4-BE49-F238E27FC236}">
                  <a16:creationId xmlns:a16="http://schemas.microsoft.com/office/drawing/2014/main" id="{1A34A9D6-8697-409A-8BEA-2636B22E3138}"/>
                </a:ext>
              </a:extLst>
            </p:cNvPr>
            <p:cNvSpPr/>
            <p:nvPr/>
          </p:nvSpPr>
          <p:spPr>
            <a:xfrm>
              <a:off x="8034116" y="1184163"/>
              <a:ext cx="309000" cy="311700"/>
            </a:xfrm>
            <a:prstGeom prst="rect">
              <a:avLst/>
            </a:prstGeom>
            <a:solidFill>
              <a:srgbClr val="B2A0C7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" name="Google Shape;100;p13">
              <a:extLst>
                <a:ext uri="{FF2B5EF4-FFF2-40B4-BE49-F238E27FC236}">
                  <a16:creationId xmlns:a16="http://schemas.microsoft.com/office/drawing/2014/main" id="{90273F22-6DFC-431F-BEDD-130F81C1E4C3}"/>
                </a:ext>
              </a:extLst>
            </p:cNvPr>
            <p:cNvSpPr/>
            <p:nvPr/>
          </p:nvSpPr>
          <p:spPr>
            <a:xfrm>
              <a:off x="7886582" y="873953"/>
              <a:ext cx="147600" cy="1488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" name="Google Shape;101;p13">
              <a:extLst>
                <a:ext uri="{FF2B5EF4-FFF2-40B4-BE49-F238E27FC236}">
                  <a16:creationId xmlns:a16="http://schemas.microsoft.com/office/drawing/2014/main" id="{3B887B6C-66ED-4584-BA7E-C262871935D0}"/>
                </a:ext>
              </a:extLst>
            </p:cNvPr>
            <p:cNvSpPr/>
            <p:nvPr/>
          </p:nvSpPr>
          <p:spPr>
            <a:xfrm>
              <a:off x="6083374" y="1200816"/>
              <a:ext cx="108600" cy="109500"/>
            </a:xfrm>
            <a:prstGeom prst="rect">
              <a:avLst/>
            </a:prstGeom>
            <a:solidFill>
              <a:srgbClr val="E5DFEC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" name="Google Shape;102;p13">
              <a:extLst>
                <a:ext uri="{FF2B5EF4-FFF2-40B4-BE49-F238E27FC236}">
                  <a16:creationId xmlns:a16="http://schemas.microsoft.com/office/drawing/2014/main" id="{6A239B4C-D394-439C-8C2F-295F1BD7E3FD}"/>
                </a:ext>
              </a:extLst>
            </p:cNvPr>
            <p:cNvSpPr/>
            <p:nvPr/>
          </p:nvSpPr>
          <p:spPr>
            <a:xfrm>
              <a:off x="7254735" y="1594791"/>
              <a:ext cx="260400" cy="262500"/>
            </a:xfrm>
            <a:prstGeom prst="rect">
              <a:avLst/>
            </a:prstGeom>
            <a:solidFill>
              <a:srgbClr val="E5DFEC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" name="Google Shape;103;p13">
              <a:extLst>
                <a:ext uri="{FF2B5EF4-FFF2-40B4-BE49-F238E27FC236}">
                  <a16:creationId xmlns:a16="http://schemas.microsoft.com/office/drawing/2014/main" id="{40B06790-9D8A-4A49-9A5C-DC83B6FBDF0F}"/>
                </a:ext>
              </a:extLst>
            </p:cNvPr>
            <p:cNvSpPr/>
            <p:nvPr/>
          </p:nvSpPr>
          <p:spPr>
            <a:xfrm>
              <a:off x="7726669" y="432660"/>
              <a:ext cx="159900" cy="161400"/>
            </a:xfrm>
            <a:prstGeom prst="rect">
              <a:avLst/>
            </a:prstGeom>
            <a:solidFill>
              <a:srgbClr val="B2A0C7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" name="Google Shape;104;p13">
              <a:extLst>
                <a:ext uri="{FF2B5EF4-FFF2-40B4-BE49-F238E27FC236}">
                  <a16:creationId xmlns:a16="http://schemas.microsoft.com/office/drawing/2014/main" id="{D0D3FB35-0247-4382-82D2-94E23D9987FA}"/>
                </a:ext>
              </a:extLst>
            </p:cNvPr>
            <p:cNvSpPr/>
            <p:nvPr/>
          </p:nvSpPr>
          <p:spPr>
            <a:xfrm>
              <a:off x="8127201" y="1609154"/>
              <a:ext cx="152400" cy="153600"/>
            </a:xfrm>
            <a:prstGeom prst="rect">
              <a:avLst/>
            </a:prstGeom>
            <a:solidFill>
              <a:srgbClr val="5F497A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" name="Google Shape;105;p13">
              <a:extLst>
                <a:ext uri="{FF2B5EF4-FFF2-40B4-BE49-F238E27FC236}">
                  <a16:creationId xmlns:a16="http://schemas.microsoft.com/office/drawing/2014/main" id="{7D90CE28-6D66-4FCB-8D01-47D4D15AF733}"/>
                </a:ext>
              </a:extLst>
            </p:cNvPr>
            <p:cNvSpPr/>
            <p:nvPr/>
          </p:nvSpPr>
          <p:spPr>
            <a:xfrm>
              <a:off x="8647899" y="736353"/>
              <a:ext cx="210300" cy="212100"/>
            </a:xfrm>
            <a:prstGeom prst="rect">
              <a:avLst/>
            </a:prstGeom>
            <a:solidFill>
              <a:srgbClr val="CCC0D9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" name="Google Shape;106;p13">
              <a:extLst>
                <a:ext uri="{FF2B5EF4-FFF2-40B4-BE49-F238E27FC236}">
                  <a16:creationId xmlns:a16="http://schemas.microsoft.com/office/drawing/2014/main" id="{C7D47660-4588-455D-9A27-E9F211A2EC2C}"/>
                </a:ext>
              </a:extLst>
            </p:cNvPr>
            <p:cNvSpPr/>
            <p:nvPr/>
          </p:nvSpPr>
          <p:spPr>
            <a:xfrm>
              <a:off x="6809363" y="632825"/>
              <a:ext cx="210300" cy="212100"/>
            </a:xfrm>
            <a:prstGeom prst="rect">
              <a:avLst/>
            </a:prstGeom>
            <a:solidFill>
              <a:srgbClr val="CCC0D9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" name="Google Shape;107;p13">
              <a:extLst>
                <a:ext uri="{FF2B5EF4-FFF2-40B4-BE49-F238E27FC236}">
                  <a16:creationId xmlns:a16="http://schemas.microsoft.com/office/drawing/2014/main" id="{C572D54C-4BFD-40D3-8741-B226FF549FC9}"/>
                </a:ext>
              </a:extLst>
            </p:cNvPr>
            <p:cNvSpPr/>
            <p:nvPr/>
          </p:nvSpPr>
          <p:spPr>
            <a:xfrm>
              <a:off x="7305942" y="297217"/>
              <a:ext cx="152400" cy="153600"/>
            </a:xfrm>
            <a:prstGeom prst="rect">
              <a:avLst/>
            </a:prstGeom>
            <a:solidFill>
              <a:srgbClr val="5F497A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" name="Google Shape;108;p13">
              <a:extLst>
                <a:ext uri="{FF2B5EF4-FFF2-40B4-BE49-F238E27FC236}">
                  <a16:creationId xmlns:a16="http://schemas.microsoft.com/office/drawing/2014/main" id="{0EC67E6F-86A6-4BF3-8F29-AEE249275F33}"/>
                </a:ext>
              </a:extLst>
            </p:cNvPr>
            <p:cNvSpPr/>
            <p:nvPr/>
          </p:nvSpPr>
          <p:spPr>
            <a:xfrm>
              <a:off x="7663122" y="1386002"/>
              <a:ext cx="156600" cy="157800"/>
            </a:xfrm>
            <a:prstGeom prst="rect">
              <a:avLst/>
            </a:prstGeom>
            <a:solidFill>
              <a:srgbClr val="CCC0D9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" name="Google Shape;109;p13">
              <a:extLst>
                <a:ext uri="{FF2B5EF4-FFF2-40B4-BE49-F238E27FC236}">
                  <a16:creationId xmlns:a16="http://schemas.microsoft.com/office/drawing/2014/main" id="{162D1630-0E7A-40D9-85CB-866AA43A5442}"/>
                </a:ext>
              </a:extLst>
            </p:cNvPr>
            <p:cNvSpPr/>
            <p:nvPr/>
          </p:nvSpPr>
          <p:spPr>
            <a:xfrm>
              <a:off x="7355051" y="1351641"/>
              <a:ext cx="103500" cy="104100"/>
            </a:xfrm>
            <a:prstGeom prst="rect">
              <a:avLst/>
            </a:prstGeom>
            <a:solidFill>
              <a:srgbClr val="B2A0C7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3" name="Google Shape;147;p16">
            <a:extLst>
              <a:ext uri="{FF2B5EF4-FFF2-40B4-BE49-F238E27FC236}">
                <a16:creationId xmlns:a16="http://schemas.microsoft.com/office/drawing/2014/main" id="{E4F0B725-D152-48B6-9751-F82DBBE485B5}"/>
              </a:ext>
            </a:extLst>
          </p:cNvPr>
          <p:cNvSpPr/>
          <p:nvPr/>
        </p:nvSpPr>
        <p:spPr>
          <a:xfrm>
            <a:off x="1134218" y="1321821"/>
            <a:ext cx="6006254" cy="560258"/>
          </a:xfrm>
          <a:prstGeom prst="rect">
            <a:avLst/>
          </a:prstGeom>
          <a:solidFill>
            <a:srgbClr val="5F497A"/>
          </a:solidFill>
          <a:ln>
            <a:noFill/>
          </a:ln>
        </p:spPr>
        <p:txBody>
          <a:bodyPr spcFirstLastPara="1" wrap="square" lIns="134372" tIns="67167" rIns="134372" bIns="67167" anchor="ctr" anchorCtr="0">
            <a:noAutofit/>
          </a:bodyPr>
          <a:lstStyle/>
          <a:p>
            <a:pPr algn="ctr"/>
            <a:r>
              <a:rPr lang="fr-FR" sz="2000" dirty="0">
                <a:solidFill>
                  <a:schemeClr val="l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NDA - MONTANTS DES CONTRIBUTIONS FAMILIALES</a:t>
            </a:r>
          </a:p>
          <a:p>
            <a:pPr algn="ctr"/>
            <a:r>
              <a:rPr lang="fr-FR" sz="2000" dirty="0">
                <a:solidFill>
                  <a:schemeClr val="l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2023 /2024</a:t>
            </a:r>
            <a:endParaRPr sz="2000" dirty="0">
              <a:solidFill>
                <a:schemeClr val="l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Google Shape;122;p14">
            <a:extLst>
              <a:ext uri="{FF2B5EF4-FFF2-40B4-BE49-F238E27FC236}">
                <a16:creationId xmlns:a16="http://schemas.microsoft.com/office/drawing/2014/main" id="{431A846F-EBCB-4767-940E-2713C84BC895}"/>
              </a:ext>
            </a:extLst>
          </p:cNvPr>
          <p:cNvSpPr/>
          <p:nvPr/>
        </p:nvSpPr>
        <p:spPr>
          <a:xfrm>
            <a:off x="913005" y="1321821"/>
            <a:ext cx="205912" cy="56025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34372" tIns="67167" rIns="134372" bIns="67167" anchor="ctr" anchorCtr="0">
            <a:noAutofit/>
          </a:bodyPr>
          <a:lstStyle/>
          <a:p>
            <a:pPr algn="ctr"/>
            <a:endParaRPr sz="2646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123;p14">
            <a:extLst>
              <a:ext uri="{FF2B5EF4-FFF2-40B4-BE49-F238E27FC236}">
                <a16:creationId xmlns:a16="http://schemas.microsoft.com/office/drawing/2014/main" id="{7055957F-F545-40B1-AD9F-5ADC66BC7773}"/>
              </a:ext>
            </a:extLst>
          </p:cNvPr>
          <p:cNvSpPr/>
          <p:nvPr/>
        </p:nvSpPr>
        <p:spPr>
          <a:xfrm>
            <a:off x="682267" y="1321821"/>
            <a:ext cx="205912" cy="560258"/>
          </a:xfrm>
          <a:prstGeom prst="rect">
            <a:avLst/>
          </a:prstGeom>
          <a:solidFill>
            <a:srgbClr val="B2A0C7"/>
          </a:solidFill>
          <a:ln>
            <a:noFill/>
          </a:ln>
        </p:spPr>
        <p:txBody>
          <a:bodyPr spcFirstLastPara="1" wrap="square" lIns="134372" tIns="67167" rIns="134372" bIns="67167" anchor="ctr" anchorCtr="0">
            <a:noAutofit/>
          </a:bodyPr>
          <a:lstStyle/>
          <a:p>
            <a:pPr algn="ctr"/>
            <a:endParaRPr sz="2646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124;p14">
            <a:extLst>
              <a:ext uri="{FF2B5EF4-FFF2-40B4-BE49-F238E27FC236}">
                <a16:creationId xmlns:a16="http://schemas.microsoft.com/office/drawing/2014/main" id="{1CDE9FB9-8688-4151-BD6D-A2CBB708F8AA}"/>
              </a:ext>
            </a:extLst>
          </p:cNvPr>
          <p:cNvSpPr/>
          <p:nvPr/>
        </p:nvSpPr>
        <p:spPr>
          <a:xfrm>
            <a:off x="451529" y="1321822"/>
            <a:ext cx="205912" cy="560258"/>
          </a:xfrm>
          <a:prstGeom prst="rect">
            <a:avLst/>
          </a:prstGeom>
          <a:solidFill>
            <a:srgbClr val="CCC0D9"/>
          </a:solidFill>
          <a:ln>
            <a:noFill/>
          </a:ln>
        </p:spPr>
        <p:txBody>
          <a:bodyPr spcFirstLastPara="1" wrap="square" lIns="134372" tIns="67167" rIns="134372" bIns="67167" anchor="ctr" anchorCtr="0">
            <a:noAutofit/>
          </a:bodyPr>
          <a:lstStyle/>
          <a:p>
            <a:pPr algn="ctr"/>
            <a:endParaRPr sz="2646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125;p14">
            <a:extLst>
              <a:ext uri="{FF2B5EF4-FFF2-40B4-BE49-F238E27FC236}">
                <a16:creationId xmlns:a16="http://schemas.microsoft.com/office/drawing/2014/main" id="{FF7626DA-2651-49FD-BD7C-7B01AB90A2E0}"/>
              </a:ext>
            </a:extLst>
          </p:cNvPr>
          <p:cNvSpPr/>
          <p:nvPr/>
        </p:nvSpPr>
        <p:spPr>
          <a:xfrm>
            <a:off x="201741" y="1321821"/>
            <a:ext cx="205912" cy="560258"/>
          </a:xfrm>
          <a:prstGeom prst="rect">
            <a:avLst/>
          </a:prstGeom>
          <a:solidFill>
            <a:srgbClr val="E5DFEC"/>
          </a:solidFill>
          <a:ln>
            <a:noFill/>
          </a:ln>
        </p:spPr>
        <p:txBody>
          <a:bodyPr spcFirstLastPara="1" wrap="square" lIns="134372" tIns="67167" rIns="134372" bIns="67167" anchor="ctr" anchorCtr="0">
            <a:noAutofit/>
          </a:bodyPr>
          <a:lstStyle/>
          <a:p>
            <a:pPr algn="ctr"/>
            <a:endParaRPr sz="2646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DD3DCB8C-0205-49E8-B719-CB7D32176A9F}"/>
              </a:ext>
            </a:extLst>
          </p:cNvPr>
          <p:cNvSpPr/>
          <p:nvPr/>
        </p:nvSpPr>
        <p:spPr>
          <a:xfrm>
            <a:off x="1339378" y="2185541"/>
            <a:ext cx="2111130" cy="584082"/>
          </a:xfrm>
          <a:prstGeom prst="roundRect">
            <a:avLst/>
          </a:prstGeom>
          <a:solidFill>
            <a:srgbClr val="D8D2E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Tranches</a:t>
            </a: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F2CF3EFD-96CA-4A44-BF06-92FE0A559D41}"/>
              </a:ext>
            </a:extLst>
          </p:cNvPr>
          <p:cNvSpPr/>
          <p:nvPr/>
        </p:nvSpPr>
        <p:spPr>
          <a:xfrm>
            <a:off x="3513536" y="2185702"/>
            <a:ext cx="1926806" cy="584082"/>
          </a:xfrm>
          <a:prstGeom prst="roundRect">
            <a:avLst/>
          </a:prstGeom>
          <a:solidFill>
            <a:srgbClr val="D8D2E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Tarif </a:t>
            </a:r>
            <a:r>
              <a:rPr lang="fr-FR" sz="1200" b="1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« Unique »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Pour le </a:t>
            </a:r>
            <a:r>
              <a:rPr lang="fr-FR" sz="1200" b="1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premier</a:t>
            </a:r>
            <a:r>
              <a:rPr lang="fr-FR" sz="1200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enfant inscrit à NDA</a:t>
            </a:r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8BC1FE4D-F693-49B6-9134-261C85617774}"/>
              </a:ext>
            </a:extLst>
          </p:cNvPr>
          <p:cNvSpPr/>
          <p:nvPr/>
        </p:nvSpPr>
        <p:spPr>
          <a:xfrm>
            <a:off x="303607" y="2174135"/>
            <a:ext cx="972743" cy="595488"/>
          </a:xfrm>
          <a:prstGeom prst="roundRect">
            <a:avLst/>
          </a:prstGeom>
          <a:solidFill>
            <a:srgbClr val="D8D2E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Catégories</a:t>
            </a:r>
          </a:p>
        </p:txBody>
      </p:sp>
      <p:sp>
        <p:nvSpPr>
          <p:cNvPr id="32" name="Rectangle : coins arrondis 31">
            <a:extLst>
              <a:ext uri="{FF2B5EF4-FFF2-40B4-BE49-F238E27FC236}">
                <a16:creationId xmlns:a16="http://schemas.microsoft.com/office/drawing/2014/main" id="{04B620A1-C50A-45A3-A328-EE057D9E435D}"/>
              </a:ext>
            </a:extLst>
          </p:cNvPr>
          <p:cNvSpPr/>
          <p:nvPr/>
        </p:nvSpPr>
        <p:spPr>
          <a:xfrm>
            <a:off x="5488792" y="2174135"/>
            <a:ext cx="1852596" cy="595488"/>
          </a:xfrm>
          <a:prstGeom prst="roundRect">
            <a:avLst/>
          </a:prstGeom>
          <a:solidFill>
            <a:srgbClr val="D8D2E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Tarif « </a:t>
            </a:r>
            <a:r>
              <a:rPr lang="fr-FR" sz="1200" b="1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Plusieurs</a:t>
            </a:r>
            <a:r>
              <a:rPr lang="fr-FR" sz="1200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 »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Pour les </a:t>
            </a:r>
            <a:r>
              <a:rPr lang="fr-FR" sz="1200" b="1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deuxièmes</a:t>
            </a:r>
            <a:r>
              <a:rPr lang="fr-FR" sz="1200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1200" b="1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troisièmes</a:t>
            </a:r>
            <a:r>
              <a:rPr lang="fr-FR" sz="1200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35" name="Rectangle : coins arrondis 34">
            <a:extLst>
              <a:ext uri="{FF2B5EF4-FFF2-40B4-BE49-F238E27FC236}">
                <a16:creationId xmlns:a16="http://schemas.microsoft.com/office/drawing/2014/main" id="{BF628FDA-F416-4E68-926A-808B1E3FE12C}"/>
              </a:ext>
            </a:extLst>
          </p:cNvPr>
          <p:cNvSpPr/>
          <p:nvPr/>
        </p:nvSpPr>
        <p:spPr>
          <a:xfrm>
            <a:off x="292411" y="3363084"/>
            <a:ext cx="972743" cy="2142365"/>
          </a:xfrm>
          <a:prstGeom prst="roundRect">
            <a:avLst/>
          </a:prstGeom>
          <a:solidFill>
            <a:srgbClr val="D8D2E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</a:p>
        </p:txBody>
      </p:sp>
      <p:sp>
        <p:nvSpPr>
          <p:cNvPr id="44" name="Rectangle : coins arrondis 43">
            <a:extLst>
              <a:ext uri="{FF2B5EF4-FFF2-40B4-BE49-F238E27FC236}">
                <a16:creationId xmlns:a16="http://schemas.microsoft.com/office/drawing/2014/main" id="{205DAFF2-3E8B-4D64-8E41-12DF5CC377C2}"/>
              </a:ext>
            </a:extLst>
          </p:cNvPr>
          <p:cNvSpPr/>
          <p:nvPr/>
        </p:nvSpPr>
        <p:spPr>
          <a:xfrm>
            <a:off x="1331265" y="3350945"/>
            <a:ext cx="2111130" cy="2154503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Inférieur ou égal à 3 430 €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3 341 € à 5 335 €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5 336 € à 7 241 €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7 242 € à 9 146 €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9 147 € à 11 052 €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11 053 € à 12 958 €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12 959 € à 14 864 €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14 865 € à 16 769 €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Supérieur à 16 770 €</a:t>
            </a:r>
          </a:p>
        </p:txBody>
      </p:sp>
      <p:sp>
        <p:nvSpPr>
          <p:cNvPr id="45" name="Rectangle : coins arrondis 44">
            <a:extLst>
              <a:ext uri="{FF2B5EF4-FFF2-40B4-BE49-F238E27FC236}">
                <a16:creationId xmlns:a16="http://schemas.microsoft.com/office/drawing/2014/main" id="{F715671B-1F23-43F0-96E4-F9BFCE481764}"/>
              </a:ext>
            </a:extLst>
          </p:cNvPr>
          <p:cNvSpPr/>
          <p:nvPr/>
        </p:nvSpPr>
        <p:spPr>
          <a:xfrm>
            <a:off x="3513536" y="3351178"/>
            <a:ext cx="896354" cy="2154269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430 €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540 €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629 €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770 €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885 €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1 018 €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1 127 €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1 252 €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1 372 €</a:t>
            </a:r>
          </a:p>
        </p:txBody>
      </p:sp>
      <p:sp>
        <p:nvSpPr>
          <p:cNvPr id="46" name="Rectangle : coins arrondis 45">
            <a:extLst>
              <a:ext uri="{FF2B5EF4-FFF2-40B4-BE49-F238E27FC236}">
                <a16:creationId xmlns:a16="http://schemas.microsoft.com/office/drawing/2014/main" id="{B0016434-D453-4184-B554-14B66E2C10A4}"/>
              </a:ext>
            </a:extLst>
          </p:cNvPr>
          <p:cNvSpPr/>
          <p:nvPr/>
        </p:nvSpPr>
        <p:spPr>
          <a:xfrm>
            <a:off x="3504197" y="2890962"/>
            <a:ext cx="896354" cy="3648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Tarif Annuel</a:t>
            </a:r>
          </a:p>
        </p:txBody>
      </p:sp>
      <p:sp>
        <p:nvSpPr>
          <p:cNvPr id="47" name="Rectangle : coins arrondis 46">
            <a:extLst>
              <a:ext uri="{FF2B5EF4-FFF2-40B4-BE49-F238E27FC236}">
                <a16:creationId xmlns:a16="http://schemas.microsoft.com/office/drawing/2014/main" id="{4FD14BD4-CBD8-4F24-933C-8AA28C38D8A5}"/>
              </a:ext>
            </a:extLst>
          </p:cNvPr>
          <p:cNvSpPr/>
          <p:nvPr/>
        </p:nvSpPr>
        <p:spPr>
          <a:xfrm>
            <a:off x="4449002" y="2890962"/>
            <a:ext cx="972743" cy="3648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Tarif Mensuel</a:t>
            </a:r>
          </a:p>
          <a:p>
            <a:pPr algn="ct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(Sur 10 mois)</a:t>
            </a:r>
          </a:p>
        </p:txBody>
      </p:sp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CCDB9EDC-F2EB-468A-A4A2-C923AF18DE43}"/>
              </a:ext>
            </a:extLst>
          </p:cNvPr>
          <p:cNvSpPr/>
          <p:nvPr/>
        </p:nvSpPr>
        <p:spPr>
          <a:xfrm>
            <a:off x="5507390" y="2890962"/>
            <a:ext cx="896354" cy="3648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Tarif Annuel</a:t>
            </a:r>
          </a:p>
        </p:txBody>
      </p:sp>
      <p:sp>
        <p:nvSpPr>
          <p:cNvPr id="51" name="Rectangle : coins arrondis 50">
            <a:extLst>
              <a:ext uri="{FF2B5EF4-FFF2-40B4-BE49-F238E27FC236}">
                <a16:creationId xmlns:a16="http://schemas.microsoft.com/office/drawing/2014/main" id="{636F7E86-AC40-437B-A6D9-9BFE191E53B5}"/>
              </a:ext>
            </a:extLst>
          </p:cNvPr>
          <p:cNvSpPr/>
          <p:nvPr/>
        </p:nvSpPr>
        <p:spPr>
          <a:xfrm>
            <a:off x="6452195" y="2890962"/>
            <a:ext cx="889193" cy="3648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Tarif Mensuel</a:t>
            </a:r>
          </a:p>
          <a:p>
            <a:pPr algn="ct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(Sur 10 mois)</a:t>
            </a:r>
          </a:p>
        </p:txBody>
      </p:sp>
      <p:sp>
        <p:nvSpPr>
          <p:cNvPr id="52" name="Rectangle : coins arrondis 51">
            <a:extLst>
              <a:ext uri="{FF2B5EF4-FFF2-40B4-BE49-F238E27FC236}">
                <a16:creationId xmlns:a16="http://schemas.microsoft.com/office/drawing/2014/main" id="{09B5EF88-E8BB-4AA2-ADBB-7DE0785CBD9B}"/>
              </a:ext>
            </a:extLst>
          </p:cNvPr>
          <p:cNvSpPr/>
          <p:nvPr/>
        </p:nvSpPr>
        <p:spPr>
          <a:xfrm>
            <a:off x="5504403" y="3351178"/>
            <a:ext cx="896354" cy="2154036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354 €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458 €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512 €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662 €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771 €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885 €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987 €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1 111 €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1 203 € </a:t>
            </a:r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61BA629F-86A9-4478-BDBE-F36E3BB0FB88}"/>
              </a:ext>
            </a:extLst>
          </p:cNvPr>
          <p:cNvSpPr/>
          <p:nvPr/>
        </p:nvSpPr>
        <p:spPr>
          <a:xfrm>
            <a:off x="4493700" y="3350945"/>
            <a:ext cx="956228" cy="2154269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43 €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54 €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62,90 €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77 €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88,50 €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101,80€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112,70 €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125,20 €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137,20 €</a:t>
            </a:r>
          </a:p>
        </p:txBody>
      </p:sp>
      <p:sp>
        <p:nvSpPr>
          <p:cNvPr id="55" name="Rectangle : coins arrondis 54">
            <a:extLst>
              <a:ext uri="{FF2B5EF4-FFF2-40B4-BE49-F238E27FC236}">
                <a16:creationId xmlns:a16="http://schemas.microsoft.com/office/drawing/2014/main" id="{4BC064D9-3E4B-4DF4-9EEB-78F6E04401D3}"/>
              </a:ext>
            </a:extLst>
          </p:cNvPr>
          <p:cNvSpPr/>
          <p:nvPr/>
        </p:nvSpPr>
        <p:spPr>
          <a:xfrm>
            <a:off x="6466868" y="3361314"/>
            <a:ext cx="915711" cy="2143900"/>
          </a:xfrm>
          <a:prstGeom prst="roundRect">
            <a:avLst/>
          </a:prstGeom>
          <a:solidFill>
            <a:schemeClr val="bg1"/>
          </a:solidFill>
          <a:ln>
            <a:solidFill>
              <a:srgbClr val="D8D2E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35 €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45,80 €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51,20 €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66,20 €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77,10 €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88,50 €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98,70 €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111,11 €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120,30 €</a:t>
            </a:r>
            <a:r>
              <a:rPr lang="fr-FR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97" name="Rectangle : coins arrondis 96">
            <a:extLst>
              <a:ext uri="{FF2B5EF4-FFF2-40B4-BE49-F238E27FC236}">
                <a16:creationId xmlns:a16="http://schemas.microsoft.com/office/drawing/2014/main" id="{1159EFA8-D038-4F49-B361-27DEAD99C4C4}"/>
              </a:ext>
            </a:extLst>
          </p:cNvPr>
          <p:cNvSpPr/>
          <p:nvPr/>
        </p:nvSpPr>
        <p:spPr>
          <a:xfrm>
            <a:off x="304108" y="5573903"/>
            <a:ext cx="7078472" cy="259214"/>
          </a:xfrm>
          <a:prstGeom prst="roundRect">
            <a:avLst/>
          </a:prstGeom>
          <a:solidFill>
            <a:srgbClr val="5F497A"/>
          </a:solidFill>
          <a:ln>
            <a:noFill/>
          </a:ln>
        </p:spPr>
        <p:txBody>
          <a:bodyPr spcFirstLastPara="1" wrap="square" lIns="134372" tIns="67167" rIns="134372" bIns="67167" anchor="ctr" anchorCtr="0">
            <a:noAutofit/>
          </a:bodyPr>
          <a:lstStyle/>
          <a:p>
            <a:pPr algn="ctr"/>
            <a:r>
              <a:rPr lang="fr-FR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Calcul du montant de la scolarité</a:t>
            </a:r>
          </a:p>
        </p:txBody>
      </p:sp>
      <p:sp>
        <p:nvSpPr>
          <p:cNvPr id="99" name="Rectangle : coins arrondis 98">
            <a:extLst>
              <a:ext uri="{FF2B5EF4-FFF2-40B4-BE49-F238E27FC236}">
                <a16:creationId xmlns:a16="http://schemas.microsoft.com/office/drawing/2014/main" id="{1101BE66-09F0-47A9-B702-8774C2E3ECB7}"/>
              </a:ext>
            </a:extLst>
          </p:cNvPr>
          <p:cNvSpPr/>
          <p:nvPr/>
        </p:nvSpPr>
        <p:spPr>
          <a:xfrm>
            <a:off x="283781" y="5883921"/>
            <a:ext cx="7078473" cy="1704211"/>
          </a:xfrm>
          <a:prstGeom prst="round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 spcFirstLastPara="1" wrap="square" lIns="134372" tIns="67167" rIns="134372" bIns="67167" anchor="ctr" anchorCtr="0">
            <a:noAutofit/>
          </a:bodyPr>
          <a:lstStyle/>
          <a:p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Pour se situer dans une catégorie, il faut prendre :</a:t>
            </a:r>
          </a:p>
          <a:p>
            <a:r>
              <a:rPr lang="fr-FR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Revenu fiscal de référence + Prestations familiales </a:t>
            </a: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(Allocations familiales + APL + autres), </a:t>
            </a:r>
            <a:r>
              <a:rPr lang="fr-FR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divisés </a:t>
            </a: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 le </a:t>
            </a:r>
            <a:r>
              <a:rPr lang="fr-FR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 parts.</a:t>
            </a:r>
          </a:p>
          <a:p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nombre de parts est égal au </a:t>
            </a:r>
            <a:r>
              <a:rPr lang="fr-FR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d’enfants à charge </a:t>
            </a: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augmenté de </a:t>
            </a:r>
            <a:r>
              <a:rPr lang="fr-FR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deux unités.</a:t>
            </a: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Les deux unités représentent les parents qu’ils soient 1 ou 2 foyer. Ce système a pour avantage de  ne pas défavoriser les personnes qui vivent seules avec leurs enfants.</a:t>
            </a:r>
          </a:p>
          <a:p>
            <a:r>
              <a:rPr lang="fr-FR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Exemple : </a:t>
            </a: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 couple avec 2 enfants a un revenu fiscal de référence de 30 000 € auxquels s’ajoutent 1 189 € de prestations familiales annuelles :</a:t>
            </a:r>
          </a:p>
          <a:p>
            <a:endParaRPr lang="fr-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0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des ressources :	30 000 € + 1 189 € = </a:t>
            </a:r>
            <a:r>
              <a:rPr lang="fr-FR" sz="10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31 189 €		Cette famille sera en catégorie D</a:t>
            </a:r>
          </a:p>
          <a:p>
            <a:r>
              <a:rPr lang="fr-FR" sz="10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 parts :	2 + 2 enfants           = </a:t>
            </a:r>
            <a:r>
              <a:rPr lang="fr-FR" sz="10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  <a:p>
            <a:r>
              <a:rPr lang="fr-FR" sz="10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Quotient familial :	31 189 : 4                </a:t>
            </a:r>
            <a:r>
              <a:rPr lang="fr-FR" sz="10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7 797 €</a:t>
            </a:r>
          </a:p>
          <a:p>
            <a:endParaRPr lang="fr-FR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" name="Flèche : droite 99">
            <a:extLst>
              <a:ext uri="{FF2B5EF4-FFF2-40B4-BE49-F238E27FC236}">
                <a16:creationId xmlns:a16="http://schemas.microsoft.com/office/drawing/2014/main" id="{1F2E4D03-B776-4177-9977-BAB54BCD3634}"/>
              </a:ext>
            </a:extLst>
          </p:cNvPr>
          <p:cNvSpPr/>
          <p:nvPr/>
        </p:nvSpPr>
        <p:spPr>
          <a:xfrm>
            <a:off x="4409890" y="6974080"/>
            <a:ext cx="360507" cy="135603"/>
          </a:xfrm>
          <a:prstGeom prst="rightArrow">
            <a:avLst/>
          </a:prstGeom>
          <a:solidFill>
            <a:srgbClr val="D8D2E4"/>
          </a:solidFill>
          <a:ln>
            <a:solidFill>
              <a:srgbClr val="5F49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Rectangle : coins arrondis 104">
            <a:extLst>
              <a:ext uri="{FF2B5EF4-FFF2-40B4-BE49-F238E27FC236}">
                <a16:creationId xmlns:a16="http://schemas.microsoft.com/office/drawing/2014/main" id="{C9111C3A-EF7C-4856-A409-E9FCDFB45167}"/>
              </a:ext>
            </a:extLst>
          </p:cNvPr>
          <p:cNvSpPr/>
          <p:nvPr/>
        </p:nvSpPr>
        <p:spPr>
          <a:xfrm>
            <a:off x="366635" y="7649984"/>
            <a:ext cx="972743" cy="448544"/>
          </a:xfrm>
          <a:prstGeom prst="roundRect">
            <a:avLst/>
          </a:prstGeom>
          <a:solidFill>
            <a:srgbClr val="D8D2E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Demi-pension</a:t>
            </a:r>
          </a:p>
        </p:txBody>
      </p:sp>
      <p:sp>
        <p:nvSpPr>
          <p:cNvPr id="106" name="Rectangle : coins arrondis 105">
            <a:extLst>
              <a:ext uri="{FF2B5EF4-FFF2-40B4-BE49-F238E27FC236}">
                <a16:creationId xmlns:a16="http://schemas.microsoft.com/office/drawing/2014/main" id="{4CA7788A-A20F-419E-8295-E2EC101639D2}"/>
              </a:ext>
            </a:extLst>
          </p:cNvPr>
          <p:cNvSpPr/>
          <p:nvPr/>
        </p:nvSpPr>
        <p:spPr>
          <a:xfrm>
            <a:off x="1438917" y="7661729"/>
            <a:ext cx="5916310" cy="448544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Repas pour un demi-pensionnaire : 6,70€</a:t>
            </a:r>
          </a:p>
          <a:p>
            <a:pPr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Repas occasionnel : 7,50€</a:t>
            </a:r>
          </a:p>
        </p:txBody>
      </p:sp>
      <p:sp>
        <p:nvSpPr>
          <p:cNvPr id="109" name="Rectangle : coins arrondis 108">
            <a:extLst>
              <a:ext uri="{FF2B5EF4-FFF2-40B4-BE49-F238E27FC236}">
                <a16:creationId xmlns:a16="http://schemas.microsoft.com/office/drawing/2014/main" id="{F20DB465-C3B8-4F4D-83AC-A47F89E59493}"/>
              </a:ext>
            </a:extLst>
          </p:cNvPr>
          <p:cNvSpPr/>
          <p:nvPr/>
        </p:nvSpPr>
        <p:spPr>
          <a:xfrm>
            <a:off x="370296" y="8163633"/>
            <a:ext cx="972743" cy="563037"/>
          </a:xfrm>
          <a:prstGeom prst="roundRect">
            <a:avLst/>
          </a:prstGeom>
          <a:solidFill>
            <a:srgbClr val="D8D2E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Etude / garderie</a:t>
            </a:r>
          </a:p>
        </p:txBody>
      </p:sp>
      <p:sp>
        <p:nvSpPr>
          <p:cNvPr id="110" name="Rectangle : coins arrondis 109">
            <a:extLst>
              <a:ext uri="{FF2B5EF4-FFF2-40B4-BE49-F238E27FC236}">
                <a16:creationId xmlns:a16="http://schemas.microsoft.com/office/drawing/2014/main" id="{E61AFC2F-451E-4DA4-9F85-5F65C0AE1A61}"/>
              </a:ext>
            </a:extLst>
          </p:cNvPr>
          <p:cNvSpPr/>
          <p:nvPr/>
        </p:nvSpPr>
        <p:spPr>
          <a:xfrm>
            <a:off x="1438917" y="8163633"/>
            <a:ext cx="5923338" cy="563037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Forfait 150 € (soit 15 € par mois) + 2,80 € par séance et 1€ pour la garderie du matin</a:t>
            </a:r>
          </a:p>
          <a:p>
            <a:pPr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Etude / garderie occasionnelle : 7 € </a:t>
            </a:r>
          </a:p>
        </p:txBody>
      </p:sp>
      <p:sp>
        <p:nvSpPr>
          <p:cNvPr id="113" name="Rectangle : coins arrondis 112">
            <a:extLst>
              <a:ext uri="{FF2B5EF4-FFF2-40B4-BE49-F238E27FC236}">
                <a16:creationId xmlns:a16="http://schemas.microsoft.com/office/drawing/2014/main" id="{BFB6605B-8110-4F79-8840-7556550EA707}"/>
              </a:ext>
            </a:extLst>
          </p:cNvPr>
          <p:cNvSpPr/>
          <p:nvPr/>
        </p:nvSpPr>
        <p:spPr>
          <a:xfrm>
            <a:off x="368611" y="8824605"/>
            <a:ext cx="972743" cy="700336"/>
          </a:xfrm>
          <a:prstGeom prst="roundRect">
            <a:avLst/>
          </a:prstGeom>
          <a:solidFill>
            <a:srgbClr val="D8D2E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Frais annexes</a:t>
            </a:r>
          </a:p>
        </p:txBody>
      </p:sp>
      <p:sp>
        <p:nvSpPr>
          <p:cNvPr id="114" name="Rectangle : coins arrondis 113">
            <a:extLst>
              <a:ext uri="{FF2B5EF4-FFF2-40B4-BE49-F238E27FC236}">
                <a16:creationId xmlns:a16="http://schemas.microsoft.com/office/drawing/2014/main" id="{09ED19FE-8CA8-4B8E-B9F3-9D0673F8C279}"/>
              </a:ext>
            </a:extLst>
          </p:cNvPr>
          <p:cNvSpPr/>
          <p:nvPr/>
        </p:nvSpPr>
        <p:spPr>
          <a:xfrm>
            <a:off x="1427862" y="8839027"/>
            <a:ext cx="5954718" cy="700102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Activités culturelles, sportives maternelles : 60 € (soit 6€ par mois)</a:t>
            </a:r>
          </a:p>
          <a:p>
            <a:pPr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Activités culturelles, sportives primaires : 80 € (soit 8€ par mois)</a:t>
            </a:r>
          </a:p>
          <a:p>
            <a:pPr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Fichiers en classes primaires : entre 10 et 25 € (suivant les classes)</a:t>
            </a:r>
          </a:p>
        </p:txBody>
      </p:sp>
      <p:cxnSp>
        <p:nvCxnSpPr>
          <p:cNvPr id="115" name="Google Shape;110;p13">
            <a:extLst>
              <a:ext uri="{FF2B5EF4-FFF2-40B4-BE49-F238E27FC236}">
                <a16:creationId xmlns:a16="http://schemas.microsoft.com/office/drawing/2014/main" id="{0F9E4F5B-EE6F-479A-89CE-E702B351B1F5}"/>
              </a:ext>
            </a:extLst>
          </p:cNvPr>
          <p:cNvCxnSpPr>
            <a:cxnSpLocks/>
          </p:cNvCxnSpPr>
          <p:nvPr/>
        </p:nvCxnSpPr>
        <p:spPr>
          <a:xfrm flipH="1" flipV="1">
            <a:off x="109587" y="10520453"/>
            <a:ext cx="7293386" cy="1672"/>
          </a:xfrm>
          <a:prstGeom prst="straightConnector1">
            <a:avLst/>
          </a:prstGeom>
          <a:noFill/>
          <a:ln w="25400" cap="flat" cmpd="sng">
            <a:solidFill>
              <a:srgbClr val="5F497A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6" name="Rectangle : coins arrondis 115">
            <a:extLst>
              <a:ext uri="{FF2B5EF4-FFF2-40B4-BE49-F238E27FC236}">
                <a16:creationId xmlns:a16="http://schemas.microsoft.com/office/drawing/2014/main" id="{80F20657-1E5E-4466-A179-B7D6D4FBE6FB}"/>
              </a:ext>
            </a:extLst>
          </p:cNvPr>
          <p:cNvSpPr/>
          <p:nvPr/>
        </p:nvSpPr>
        <p:spPr>
          <a:xfrm>
            <a:off x="407653" y="9635781"/>
            <a:ext cx="6927179" cy="256654"/>
          </a:xfrm>
          <a:prstGeom prst="roundRect">
            <a:avLst/>
          </a:prstGeom>
          <a:solidFill>
            <a:srgbClr val="5F497A"/>
          </a:solidFill>
          <a:ln>
            <a:solidFill>
              <a:srgbClr val="5F49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Calibri" panose="020F0502020204030204" pitchFamily="34" charset="0"/>
                <a:cs typeface="Calibri" panose="020F0502020204030204" pitchFamily="34" charset="0"/>
              </a:rPr>
              <a:t>Fonds de solidarité</a:t>
            </a:r>
          </a:p>
        </p:txBody>
      </p:sp>
      <p:sp>
        <p:nvSpPr>
          <p:cNvPr id="117" name="Rectangle : coins arrondis 116">
            <a:extLst>
              <a:ext uri="{FF2B5EF4-FFF2-40B4-BE49-F238E27FC236}">
                <a16:creationId xmlns:a16="http://schemas.microsoft.com/office/drawing/2014/main" id="{768B01A2-6DD1-463E-86CA-D04D22C01BDA}"/>
              </a:ext>
            </a:extLst>
          </p:cNvPr>
          <p:cNvSpPr/>
          <p:nvPr/>
        </p:nvSpPr>
        <p:spPr>
          <a:xfrm>
            <a:off x="414209" y="10014102"/>
            <a:ext cx="6927179" cy="352949"/>
          </a:xfrm>
          <a:prstGeom prst="roundRect">
            <a:avLst/>
          </a:prstGeom>
          <a:solidFill>
            <a:schemeClr val="bg1"/>
          </a:solidFill>
          <a:ln>
            <a:solidFill>
              <a:srgbClr val="5F49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Contribution basée sur le volontariat en vue d'apporter une aide financière à l’établissement (projets, investissements, équipements… : 90 € (9€ par mois), 180 € (soit 18 € par mois), 270 € (soit 27 € par mois)</a:t>
            </a:r>
          </a:p>
        </p:txBody>
      </p:sp>
    </p:spTree>
    <p:extLst>
      <p:ext uri="{BB962C8B-B14F-4D97-AF65-F5344CB8AC3E}">
        <p14:creationId xmlns:p14="http://schemas.microsoft.com/office/powerpoint/2010/main" val="369121028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1045</Words>
  <Application>Microsoft Office PowerPoint</Application>
  <PresentationFormat>Personnalisé</PresentationFormat>
  <Paragraphs>271</Paragraphs>
  <Slides>3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6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FISCHER Valérie</dc:creator>
  <cp:lastModifiedBy>FISCHER Valérie</cp:lastModifiedBy>
  <cp:revision>62</cp:revision>
  <cp:lastPrinted>2023-05-22T08:27:16Z</cp:lastPrinted>
  <dcterms:modified xsi:type="dcterms:W3CDTF">2023-06-20T10:04:34Z</dcterms:modified>
</cp:coreProperties>
</file>